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78" r:id="rId2"/>
    <p:sldId id="303" r:id="rId3"/>
    <p:sldId id="309" r:id="rId4"/>
    <p:sldId id="354" r:id="rId5"/>
    <p:sldId id="355" r:id="rId6"/>
    <p:sldId id="356" r:id="rId7"/>
    <p:sldId id="357" r:id="rId8"/>
    <p:sldId id="358" r:id="rId9"/>
    <p:sldId id="364" r:id="rId10"/>
    <p:sldId id="359" r:id="rId11"/>
    <p:sldId id="360" r:id="rId12"/>
    <p:sldId id="361" r:id="rId13"/>
    <p:sldId id="362" r:id="rId14"/>
    <p:sldId id="365" r:id="rId15"/>
    <p:sldId id="363" r:id="rId16"/>
    <p:sldId id="348" r:id="rId17"/>
    <p:sldId id="351" r:id="rId18"/>
    <p:sldId id="345" r:id="rId19"/>
    <p:sldId id="346"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Tien D. (CONTR)" initials="NTD(" lastIdx="6" clrIdx="0">
    <p:extLst>
      <p:ext uri="{19B8F6BF-5375-455C-9EA6-DF929625EA0E}">
        <p15:presenceInfo xmlns:p15="http://schemas.microsoft.com/office/powerpoint/2012/main" userId="S-1-5-21-2844929807-1687724802-988633214-250105" providerId="AD"/>
      </p:ext>
    </p:extLst>
  </p:cmAuthor>
  <p:cmAuthor id="2" name="JP" initials="JP" lastIdx="23" clrIdx="1">
    <p:extLst>
      <p:ext uri="{19B8F6BF-5375-455C-9EA6-DF929625EA0E}">
        <p15:presenceInfo xmlns:p15="http://schemas.microsoft.com/office/powerpoint/2012/main" userId="JP" providerId="None"/>
      </p:ext>
    </p:extLst>
  </p:cmAuthor>
  <p:cmAuthor id="3" name="SM" initials="SM" lastIdx="20" clrIdx="2">
    <p:extLst>
      <p:ext uri="{19B8F6BF-5375-455C-9EA6-DF929625EA0E}">
        <p15:presenceInfo xmlns:p15="http://schemas.microsoft.com/office/powerpoint/2012/main" userId="S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9" autoAdjust="0"/>
    <p:restoredTop sz="96424" autoAdjust="0"/>
  </p:normalViewPr>
  <p:slideViewPr>
    <p:cSldViewPr>
      <p:cViewPr>
        <p:scale>
          <a:sx n="110" d="100"/>
          <a:sy n="110" d="100"/>
        </p:scale>
        <p:origin x="157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589" cy="479897"/>
          </a:xfrm>
          <a:prstGeom prst="rect">
            <a:avLst/>
          </a:prstGeom>
        </p:spPr>
        <p:txBody>
          <a:bodyPr vert="horz" lIns="94741" tIns="47370" rIns="94741" bIns="47370" rtlCol="0"/>
          <a:lstStyle>
            <a:lvl1pPr algn="l">
              <a:defRPr sz="1200"/>
            </a:lvl1pPr>
          </a:lstStyle>
          <a:p>
            <a:endParaRPr lang="en-US"/>
          </a:p>
        </p:txBody>
      </p:sp>
      <p:sp>
        <p:nvSpPr>
          <p:cNvPr id="3" name="Date Placeholder 2"/>
          <p:cNvSpPr>
            <a:spLocks noGrp="1"/>
          </p:cNvSpPr>
          <p:nvPr>
            <p:ph type="dt" sz="quarter" idx="1"/>
          </p:nvPr>
        </p:nvSpPr>
        <p:spPr>
          <a:xfrm>
            <a:off x="4143957" y="0"/>
            <a:ext cx="3169589" cy="479897"/>
          </a:xfrm>
          <a:prstGeom prst="rect">
            <a:avLst/>
          </a:prstGeom>
        </p:spPr>
        <p:txBody>
          <a:bodyPr vert="horz" lIns="94741" tIns="47370" rIns="94741" bIns="47370" rtlCol="0"/>
          <a:lstStyle>
            <a:lvl1pPr algn="r">
              <a:defRPr sz="1200"/>
            </a:lvl1pPr>
          </a:lstStyle>
          <a:p>
            <a:fld id="{3322AB23-7D22-406A-94FE-618DCB036849}" type="datetimeFigureOut">
              <a:rPr lang="en-US" smtClean="0"/>
              <a:t>7/17/2019</a:t>
            </a:fld>
            <a:endParaRPr lang="en-US"/>
          </a:p>
        </p:txBody>
      </p:sp>
      <p:sp>
        <p:nvSpPr>
          <p:cNvPr id="4" name="Footer Placeholder 3"/>
          <p:cNvSpPr>
            <a:spLocks noGrp="1"/>
          </p:cNvSpPr>
          <p:nvPr>
            <p:ph type="ftr" sz="quarter" idx="2"/>
          </p:nvPr>
        </p:nvSpPr>
        <p:spPr>
          <a:xfrm>
            <a:off x="0" y="9119666"/>
            <a:ext cx="3169589" cy="479897"/>
          </a:xfrm>
          <a:prstGeom prst="rect">
            <a:avLst/>
          </a:prstGeom>
        </p:spPr>
        <p:txBody>
          <a:bodyPr vert="horz" lIns="94741" tIns="47370" rIns="94741" bIns="47370" rtlCol="0" anchor="b"/>
          <a:lstStyle>
            <a:lvl1pPr algn="l">
              <a:defRPr sz="1200"/>
            </a:lvl1pPr>
          </a:lstStyle>
          <a:p>
            <a:endParaRPr lang="en-US"/>
          </a:p>
        </p:txBody>
      </p:sp>
      <p:sp>
        <p:nvSpPr>
          <p:cNvPr id="5" name="Slide Number Placeholder 4"/>
          <p:cNvSpPr>
            <a:spLocks noGrp="1"/>
          </p:cNvSpPr>
          <p:nvPr>
            <p:ph type="sldNum" sz="quarter" idx="3"/>
          </p:nvPr>
        </p:nvSpPr>
        <p:spPr>
          <a:xfrm>
            <a:off x="4143957" y="9119666"/>
            <a:ext cx="3169589" cy="479897"/>
          </a:xfrm>
          <a:prstGeom prst="rect">
            <a:avLst/>
          </a:prstGeom>
        </p:spPr>
        <p:txBody>
          <a:bodyPr vert="horz" lIns="94741" tIns="47370" rIns="94741" bIns="47370" rtlCol="0" anchor="b"/>
          <a:lstStyle>
            <a:lvl1pPr algn="r">
              <a:defRPr sz="1200"/>
            </a:lvl1pPr>
          </a:lstStyle>
          <a:p>
            <a:fld id="{27052A0F-F789-42F4-8058-98ADA0D84DD3}" type="slidenum">
              <a:rPr lang="en-US" smtClean="0"/>
              <a:t>‹#›</a:t>
            </a:fld>
            <a:endParaRPr lang="en-US"/>
          </a:p>
        </p:txBody>
      </p:sp>
    </p:spTree>
    <p:extLst>
      <p:ext uri="{BB962C8B-B14F-4D97-AF65-F5344CB8AC3E}">
        <p14:creationId xmlns:p14="http://schemas.microsoft.com/office/powerpoint/2010/main" val="35422617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5" tIns="48328" rIns="96655" bIns="48328" rtlCol="0"/>
          <a:lstStyle>
            <a:lvl1pPr algn="l">
              <a:defRPr sz="1200"/>
            </a:lvl1pPr>
          </a:lstStyle>
          <a:p>
            <a:endParaRPr lang="en-US" dirty="0"/>
          </a:p>
        </p:txBody>
      </p:sp>
      <p:sp>
        <p:nvSpPr>
          <p:cNvPr id="3" name="Date Placeholder 2"/>
          <p:cNvSpPr>
            <a:spLocks noGrp="1"/>
          </p:cNvSpPr>
          <p:nvPr>
            <p:ph type="dt" idx="1"/>
          </p:nvPr>
        </p:nvSpPr>
        <p:spPr>
          <a:xfrm>
            <a:off x="4143587" y="0"/>
            <a:ext cx="3169921" cy="480060"/>
          </a:xfrm>
          <a:prstGeom prst="rect">
            <a:avLst/>
          </a:prstGeom>
        </p:spPr>
        <p:txBody>
          <a:bodyPr vert="horz" lIns="96655" tIns="48328" rIns="96655" bIns="48328" rtlCol="0"/>
          <a:lstStyle>
            <a:lvl1pPr algn="r">
              <a:defRPr sz="1200"/>
            </a:lvl1pPr>
          </a:lstStyle>
          <a:p>
            <a:fld id="{E2E28FA5-4D1C-4C73-B994-F2AAC9D43BC9}" type="datetimeFigureOut">
              <a:rPr lang="en-US" smtClean="0"/>
              <a:pPr/>
              <a:t>7/17/2019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5" tIns="48328" rIns="96655" bIns="483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9796222B-EE33-4F3E-9DC2-F42DE3786683}" type="slidenum">
              <a:rPr lang="en-US" smtClean="0"/>
              <a:pPr/>
              <a:t>‹#›</a:t>
            </a:fld>
            <a:endParaRPr lang="en-US" dirty="0"/>
          </a:p>
        </p:txBody>
      </p:sp>
    </p:spTree>
    <p:extLst>
      <p:ext uri="{BB962C8B-B14F-4D97-AF65-F5344CB8AC3E}">
        <p14:creationId xmlns:p14="http://schemas.microsoft.com/office/powerpoint/2010/main" val="370574744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193242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CD5B1773-4495-48FD-B419-B5498F2E8B04}" type="slidenum">
              <a:rPr lang="en-US" smtClean="0"/>
              <a:t>3</a:t>
            </a:fld>
            <a:endParaRPr lang="en-US"/>
          </a:p>
        </p:txBody>
      </p:sp>
    </p:spTree>
    <p:extLst>
      <p:ext uri="{BB962C8B-B14F-4D97-AF65-F5344CB8AC3E}">
        <p14:creationId xmlns:p14="http://schemas.microsoft.com/office/powerpoint/2010/main" val="70121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7318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2334911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379876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9"/>
              </a:spcAft>
            </a:pPr>
            <a:r>
              <a:rPr lang="en-US" dirty="0">
                <a:latin typeface="Calibri" panose="020F0502020204030204" pitchFamily="34" charset="0"/>
                <a:ea typeface="Calibri" panose="020F0502020204030204" pitchFamily="34" charset="0"/>
                <a:cs typeface="Times New Roman" panose="02020603050405020304" pitchFamily="18" charset="0"/>
              </a:rPr>
              <a:t>The new </a:t>
            </a:r>
            <a:r>
              <a:rPr lang="en-US" dirty="0" smtClean="0">
                <a:latin typeface="Calibri" panose="020F0502020204030204" pitchFamily="34" charset="0"/>
                <a:ea typeface="Calibri" panose="020F0502020204030204" pitchFamily="34" charset="0"/>
                <a:cs typeface="Times New Roman" panose="02020603050405020304" pitchFamily="18" charset="0"/>
              </a:rPr>
              <a:t>E.O. </a:t>
            </a:r>
            <a:r>
              <a:rPr lang="en-US" dirty="0">
                <a:latin typeface="Calibri" panose="020F0502020204030204" pitchFamily="34" charset="0"/>
                <a:ea typeface="Calibri" panose="020F0502020204030204" pitchFamily="34" charset="0"/>
                <a:cs typeface="Times New Roman" panose="02020603050405020304" pitchFamily="18" charset="0"/>
              </a:rPr>
              <a:t>eliminates specific, target-based goals for sustainability, which were set in </a:t>
            </a:r>
            <a:r>
              <a:rPr lang="en-US" dirty="0" smtClean="0">
                <a:latin typeface="Calibri" panose="020F0502020204030204" pitchFamily="34" charset="0"/>
                <a:ea typeface="Calibri" panose="020F0502020204030204" pitchFamily="34" charset="0"/>
                <a:cs typeface="Times New Roman" panose="02020603050405020304" pitchFamily="18" charset="0"/>
              </a:rPr>
              <a:t>E.O. </a:t>
            </a:r>
            <a:r>
              <a:rPr lang="en-US" dirty="0">
                <a:latin typeface="Calibri" panose="020F0502020204030204" pitchFamily="34" charset="0"/>
                <a:ea typeface="Calibri" panose="020F0502020204030204" pitchFamily="34" charset="0"/>
                <a:cs typeface="Times New Roman" panose="02020603050405020304" pitchFamily="18" charset="0"/>
              </a:rPr>
              <a:t>13693.  Instead, the </a:t>
            </a:r>
            <a:r>
              <a:rPr lang="en-US" dirty="0" smtClean="0">
                <a:latin typeface="Calibri" panose="020F0502020204030204" pitchFamily="34" charset="0"/>
                <a:ea typeface="Calibri" panose="020F0502020204030204" pitchFamily="34" charset="0"/>
                <a:cs typeface="Times New Roman" panose="02020603050405020304" pitchFamily="18" charset="0"/>
              </a:rPr>
              <a:t>E.O. </a:t>
            </a:r>
            <a:r>
              <a:rPr lang="en-US" dirty="0">
                <a:latin typeface="Calibri" panose="020F0502020204030204" pitchFamily="34" charset="0"/>
                <a:ea typeface="Calibri" panose="020F0502020204030204" pitchFamily="34" charset="0"/>
                <a:cs typeface="Times New Roman" panose="02020603050405020304" pitchFamily="18" charset="0"/>
              </a:rPr>
              <a:t>broadly directs agencies to meet energy and environmental goals, based on statutory requirements, in a cost-effective manner.  It does specify goal areas, which are generally the same energy and environmental performance areas as those covered in </a:t>
            </a:r>
            <a:r>
              <a:rPr lang="en-US" dirty="0" smtClean="0">
                <a:latin typeface="Calibri" panose="020F0502020204030204" pitchFamily="34" charset="0"/>
                <a:ea typeface="Calibri" panose="020F0502020204030204" pitchFamily="34" charset="0"/>
                <a:cs typeface="Times New Roman" panose="02020603050405020304" pitchFamily="18" charset="0"/>
              </a:rPr>
              <a:t>E.O. </a:t>
            </a:r>
            <a:r>
              <a:rPr lang="en-US" dirty="0">
                <a:latin typeface="Calibri" panose="020F0502020204030204" pitchFamily="34" charset="0"/>
                <a:ea typeface="Calibri" panose="020F0502020204030204" pitchFamily="34" charset="0"/>
                <a:cs typeface="Times New Roman" panose="02020603050405020304" pitchFamily="18" charset="0"/>
              </a:rPr>
              <a:t>13693:</a:t>
            </a:r>
          </a:p>
          <a:p>
            <a:pPr marL="177639" indent="-177639">
              <a:buFont typeface="Arial" panose="020B0604020202020204" pitchFamily="34" charset="0"/>
              <a:buChar char="•"/>
            </a:pPr>
            <a:r>
              <a:rPr lang="en-US" dirty="0"/>
              <a:t>Building Energy Use and Efficiency</a:t>
            </a:r>
          </a:p>
          <a:p>
            <a:pPr marL="177639" indent="-177639">
              <a:buFont typeface="Arial" panose="020B0604020202020204" pitchFamily="34" charset="0"/>
              <a:buChar char="•"/>
            </a:pPr>
            <a:r>
              <a:rPr lang="en-US" dirty="0"/>
              <a:t>Renewable Energy</a:t>
            </a:r>
          </a:p>
          <a:p>
            <a:pPr marL="177639" indent="-177639">
              <a:buFont typeface="Arial" panose="020B0604020202020204" pitchFamily="34" charset="0"/>
              <a:buChar char="•"/>
            </a:pPr>
            <a:r>
              <a:rPr lang="en-US" dirty="0"/>
              <a:t>Water Consumption and Storm Water Management</a:t>
            </a:r>
          </a:p>
          <a:p>
            <a:pPr marL="177639" indent="-177639">
              <a:buFont typeface="Arial" panose="020B0604020202020204" pitchFamily="34" charset="0"/>
              <a:buChar char="•"/>
            </a:pPr>
            <a:r>
              <a:rPr lang="en-US" dirty="0"/>
              <a:t>Performance Contracting</a:t>
            </a:r>
          </a:p>
          <a:p>
            <a:pPr marL="177639" indent="-177639">
              <a:buFont typeface="Arial" panose="020B0604020202020204" pitchFamily="34" charset="0"/>
              <a:buChar char="•"/>
            </a:pPr>
            <a:r>
              <a:rPr lang="en-US" dirty="0"/>
              <a:t>Sustainable and Energy Efficient New Building Construction and Renovation</a:t>
            </a:r>
          </a:p>
          <a:p>
            <a:pPr marL="177639" indent="-177639">
              <a:buFont typeface="Arial" panose="020B0604020202020204" pitchFamily="34" charset="0"/>
              <a:buChar char="•"/>
            </a:pPr>
            <a:r>
              <a:rPr lang="en-US" dirty="0"/>
              <a:t>Waste Prevention and Recycling</a:t>
            </a:r>
          </a:p>
          <a:p>
            <a:pPr marL="177639" indent="-177639">
              <a:buFont typeface="Arial" panose="020B0604020202020204" pitchFamily="34" charset="0"/>
              <a:buChar char="•"/>
            </a:pPr>
            <a:r>
              <a:rPr lang="en-US" dirty="0"/>
              <a:t>Sustainable Acquisition</a:t>
            </a:r>
          </a:p>
          <a:p>
            <a:endParaRPr lang="en-US" dirty="0"/>
          </a:p>
        </p:txBody>
      </p:sp>
      <p:sp>
        <p:nvSpPr>
          <p:cNvPr id="4" name="Slide Number Placeholder 3"/>
          <p:cNvSpPr>
            <a:spLocks noGrp="1"/>
          </p:cNvSpPr>
          <p:nvPr>
            <p:ph type="sldNum" sz="quarter" idx="10"/>
          </p:nvPr>
        </p:nvSpPr>
        <p:spPr/>
        <p:txBody>
          <a:bodyPr/>
          <a:lstStyle/>
          <a:p>
            <a:fld id="{CD5B1773-4495-48FD-B419-B5498F2E8B04}" type="slidenum">
              <a:rPr lang="en-US" smtClean="0"/>
              <a:t>18</a:t>
            </a:fld>
            <a:endParaRPr lang="en-US"/>
          </a:p>
        </p:txBody>
      </p:sp>
    </p:spTree>
    <p:extLst>
      <p:ext uri="{BB962C8B-B14F-4D97-AF65-F5344CB8AC3E}">
        <p14:creationId xmlns:p14="http://schemas.microsoft.com/office/powerpoint/2010/main" val="2461169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E.O., in eliminating the renewable energy target from E.O. 13693 and returning to lesser requirements cited in the Energy Policy Act of 2005, cuts the renewable energy purchase requirement in half (from 13% in 2018 to a perpetual 7.5%).  It also does not name “clean” or “alternative” energy, although those definitions are largely shared by the definition of renewable energy in EPACT 2005.  Nor does the E.O. explicitly mention fleet management among the goal areas, although it might be interpreted as an element or subcategory of energy goals or goals for sustainable acquisition of products and services.  Additionally, electronics stewardship is not articulated as a separate goal area, but is an included note in the sustainable acquisition goal area.</a:t>
            </a:r>
            <a:endParaRPr lang="en-US" dirty="0"/>
          </a:p>
        </p:txBody>
      </p:sp>
      <p:sp>
        <p:nvSpPr>
          <p:cNvPr id="4" name="Slide Number Placeholder 3"/>
          <p:cNvSpPr>
            <a:spLocks noGrp="1"/>
          </p:cNvSpPr>
          <p:nvPr>
            <p:ph type="sldNum" sz="quarter" idx="10"/>
          </p:nvPr>
        </p:nvSpPr>
        <p:spPr/>
        <p:txBody>
          <a:bodyPr/>
          <a:lstStyle/>
          <a:p>
            <a:fld id="{CD5B1773-4495-48FD-B419-B5498F2E8B04}" type="slidenum">
              <a:rPr lang="en-US" smtClean="0"/>
              <a:t>19</a:t>
            </a:fld>
            <a:endParaRPr lang="en-US"/>
          </a:p>
        </p:txBody>
      </p:sp>
    </p:spTree>
    <p:extLst>
      <p:ext uri="{BB962C8B-B14F-4D97-AF65-F5344CB8AC3E}">
        <p14:creationId xmlns:p14="http://schemas.microsoft.com/office/powerpoint/2010/main" val="1689273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19"/>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15"/>
          <p:cNvSpPr/>
          <p:nvPr userDrawn="1"/>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9" name="Text Placeholder 9"/>
          <p:cNvSpPr txBox="1">
            <a:spLocks/>
          </p:cNvSpPr>
          <p:nvPr userDrawn="1"/>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spcBef>
                <a:spcPct val="20000"/>
              </a:spcBef>
              <a:buFont typeface="Arial"/>
              <a:buNone/>
              <a:defRPr/>
            </a:pPr>
            <a:r>
              <a:rPr lang="en-US" dirty="0" smtClean="0">
                <a:solidFill>
                  <a:prstClr val="white"/>
                </a:solidFill>
              </a:rPr>
              <a:t>Program Name or Ancillary Text</a:t>
            </a:r>
            <a:endParaRPr lang="en-US" dirty="0">
              <a:solidFill>
                <a:prstClr val="white"/>
              </a:solidFill>
            </a:endParaRPr>
          </a:p>
        </p:txBody>
      </p:sp>
      <p:sp>
        <p:nvSpPr>
          <p:cNvPr id="10" name="Rectangle 22"/>
          <p:cNvSpPr>
            <a:spLocks noChangeArrowheads="1"/>
          </p:cNvSpPr>
          <p:nvPr userDrawn="1"/>
        </p:nvSpPr>
        <p:spPr bwMode="auto">
          <a:xfrm flipH="1" flipV="1">
            <a:off x="0" y="933450"/>
            <a:ext cx="9144000" cy="42863"/>
          </a:xfrm>
          <a:prstGeom prst="rect">
            <a:avLst/>
          </a:prstGeom>
          <a:solidFill>
            <a:srgbClr val="00A4E4"/>
          </a:solidFill>
          <a:ln w="9525" algn="ctr">
            <a:noFill/>
            <a:miter lim="800000"/>
            <a:headEnd/>
            <a:tailEnd/>
          </a:ln>
        </p:spPr>
        <p:txBody>
          <a:bodyPr rot="10800000" anchor="ctr"/>
          <a:lstStyle/>
          <a:p>
            <a:pPr algn="ctr">
              <a:defRPr/>
            </a:pPr>
            <a:endParaRPr lang="en-US" dirty="0">
              <a:solidFill>
                <a:prstClr val="white"/>
              </a:solidFill>
              <a:cs typeface="Arial" pitchFamily="34" charset="0"/>
            </a:endParaRPr>
          </a:p>
        </p:txBody>
      </p:sp>
      <p:sp>
        <p:nvSpPr>
          <p:cNvPr id="11" name="Text Placeholder 9"/>
          <p:cNvSpPr txBox="1">
            <a:spLocks/>
          </p:cNvSpPr>
          <p:nvPr userDrawn="1"/>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a:spcBef>
                <a:spcPct val="20000"/>
              </a:spcBef>
              <a:buFont typeface="Arial"/>
              <a:buNone/>
              <a:defRPr/>
            </a:pPr>
            <a:r>
              <a:rPr lang="en-US" dirty="0" smtClean="0">
                <a:solidFill>
                  <a:prstClr val="white"/>
                </a:solidFill>
              </a:rPr>
              <a:t>eere.energy.gov</a:t>
            </a:r>
            <a:endParaRPr lang="en-US" dirty="0">
              <a:solidFill>
                <a:prstClr val="white"/>
              </a:solidFill>
            </a:endParaRPr>
          </a:p>
        </p:txBody>
      </p:sp>
      <p:pic>
        <p:nvPicPr>
          <p:cNvPr id="12" name="Picture 18" descr="doe_logo_ppt.png"/>
          <p:cNvPicPr>
            <a:picLocks noChangeAspect="1"/>
          </p:cNvPicPr>
          <p:nvPr userDrawn="1"/>
        </p:nvPicPr>
        <p:blipFill>
          <a:blip r:embed="rId2" cstate="print"/>
          <a:srcRect/>
          <a:stretch>
            <a:fillRect/>
          </a:stretch>
        </p:blipFill>
        <p:spPr bwMode="auto">
          <a:xfrm>
            <a:off x="6121400" y="276225"/>
            <a:ext cx="2743200" cy="412750"/>
          </a:xfrm>
          <a:prstGeom prst="rect">
            <a:avLst/>
          </a:prstGeom>
          <a:noFill/>
          <a:ln w="9525">
            <a:noFill/>
            <a:miter lim="800000"/>
            <a:headEnd/>
            <a:tailEnd/>
          </a:ln>
        </p:spPr>
      </p:pic>
      <p:sp>
        <p:nvSpPr>
          <p:cNvPr id="13"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6"/>
          <p:cNvSpPr/>
          <p:nvPr userDrawn="1"/>
        </p:nvSpPr>
        <p:spPr>
          <a:xfrm flipH="1">
            <a:off x="0" y="4953000"/>
            <a:ext cx="9144000" cy="15033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22"/>
          <p:cNvSpPr>
            <a:spLocks noChangeArrowheads="1"/>
          </p:cNvSpPr>
          <p:nvPr userDrawn="1"/>
        </p:nvSpPr>
        <p:spPr bwMode="auto">
          <a:xfrm flipH="1" flipV="1">
            <a:off x="0" y="933450"/>
            <a:ext cx="9144000" cy="42863"/>
          </a:xfrm>
          <a:prstGeom prst="rect">
            <a:avLst/>
          </a:prstGeom>
          <a:solidFill>
            <a:srgbClr val="00A4E4"/>
          </a:solidFill>
          <a:ln w="9525" algn="ctr">
            <a:noFill/>
            <a:miter lim="800000"/>
            <a:headEnd/>
            <a:tailEnd/>
          </a:ln>
        </p:spPr>
        <p:txBody>
          <a:bodyPr rot="10800000" anchor="ctr"/>
          <a:lstStyle/>
          <a:p>
            <a:pPr algn="ctr">
              <a:defRPr/>
            </a:pPr>
            <a:endParaRPr lang="en-US" dirty="0">
              <a:solidFill>
                <a:prstClr val="white"/>
              </a:solidFill>
              <a:cs typeface="Arial" pitchFamily="34" charset="0"/>
            </a:endParaRPr>
          </a:p>
        </p:txBody>
      </p:sp>
      <p:pic>
        <p:nvPicPr>
          <p:cNvPr id="17" name="Picture 24"/>
          <p:cNvPicPr>
            <a:picLocks noChangeAspect="1" noChangeArrowheads="1"/>
          </p:cNvPicPr>
          <p:nvPr userDrawn="1"/>
        </p:nvPicPr>
        <p:blipFill>
          <a:blip r:embed="rId3" cstate="print"/>
          <a:srcRect l="30333" t="2467" b="49693"/>
          <a:stretch>
            <a:fillRect/>
          </a:stretch>
        </p:blipFill>
        <p:spPr bwMode="auto">
          <a:xfrm>
            <a:off x="0" y="965200"/>
            <a:ext cx="9144000" cy="3987800"/>
          </a:xfrm>
          <a:prstGeom prst="rect">
            <a:avLst/>
          </a:prstGeom>
          <a:noFill/>
          <a:ln w="9525">
            <a:noFill/>
            <a:miter lim="800000"/>
            <a:headEnd/>
            <a:tailEnd/>
          </a:ln>
        </p:spPr>
      </p:pic>
      <p:pic>
        <p:nvPicPr>
          <p:cNvPr id="20" name="Picture 22" descr="New_DOE_Logo_Color-White-Text_060208.png"/>
          <p:cNvPicPr>
            <a:picLocks noChangeAspect="1"/>
          </p:cNvPicPr>
          <p:nvPr userDrawn="1"/>
        </p:nvPicPr>
        <p:blipFill>
          <a:blip r:embed="rId4" cstate="print"/>
          <a:srcRect/>
          <a:stretch>
            <a:fillRect/>
          </a:stretch>
        </p:blipFill>
        <p:spPr bwMode="auto">
          <a:xfrm>
            <a:off x="6781800" y="152400"/>
            <a:ext cx="2133600" cy="582613"/>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dirty="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Click to edit Master text styles</a:t>
            </a:r>
          </a:p>
        </p:txBody>
      </p:sp>
    </p:spTree>
    <p:extLst>
      <p:ext uri="{BB962C8B-B14F-4D97-AF65-F5344CB8AC3E}">
        <p14:creationId xmlns:p14="http://schemas.microsoft.com/office/powerpoint/2010/main" val="392695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84269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06847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9D94DB-9766-4077-BC99-D2313B5D2C29}" type="datetimeFigureOut">
              <a:rPr lang="en-US" smtClean="0"/>
              <a:t>7/17/2019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11C27D5-9A2C-48D7-AB81-6468C13DEB4C}" type="slidenum">
              <a:rPr lang="en-US" smtClean="0"/>
              <a:t>‹#›</a:t>
            </a:fld>
            <a:endParaRPr lang="en-US"/>
          </a:p>
        </p:txBody>
      </p:sp>
    </p:spTree>
    <p:extLst>
      <p:ext uri="{BB962C8B-B14F-4D97-AF65-F5344CB8AC3E}">
        <p14:creationId xmlns:p14="http://schemas.microsoft.com/office/powerpoint/2010/main" val="27924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7820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2896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848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851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05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a:t>Click to edit Master title style</a:t>
            </a:r>
          </a:p>
        </p:txBody>
      </p:sp>
      <p:sp>
        <p:nvSpPr>
          <p:cNvPr id="3" name="Content Placeholder 2"/>
          <p:cNvSpPr>
            <a:spLocks noGrp="1"/>
          </p:cNvSpPr>
          <p:nvPr>
            <p:ph idx="1"/>
          </p:nvPr>
        </p:nvSpPr>
        <p:spPr>
          <a:xfrm>
            <a:off x="457200" y="1590675"/>
            <a:ext cx="8229600"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15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3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a:t>Click to edit Master title style</a:t>
            </a:r>
          </a:p>
        </p:txBody>
      </p:sp>
      <p:sp>
        <p:nvSpPr>
          <p:cNvPr id="3" name="Content Placeholder 2"/>
          <p:cNvSpPr>
            <a:spLocks noGrp="1"/>
          </p:cNvSpPr>
          <p:nvPr>
            <p:ph sz="half" idx="1"/>
          </p:nvPr>
        </p:nvSpPr>
        <p:spPr>
          <a:xfrm>
            <a:off x="457200" y="1590675"/>
            <a:ext cx="82296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67175"/>
            <a:ext cx="8229600" cy="2325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974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0" y="6759575"/>
            <a:ext cx="9144000" cy="9842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 name="Rectangle 22"/>
          <p:cNvSpPr>
            <a:spLocks noChangeArrowheads="1"/>
          </p:cNvSpPr>
          <p:nvPr/>
        </p:nvSpPr>
        <p:spPr bwMode="auto">
          <a:xfrm flipH="1" flipV="1">
            <a:off x="0" y="920750"/>
            <a:ext cx="9144000" cy="42863"/>
          </a:xfrm>
          <a:prstGeom prst="rect">
            <a:avLst/>
          </a:prstGeom>
          <a:solidFill>
            <a:srgbClr val="00A4E4"/>
          </a:solidFill>
          <a:ln w="9525" algn="ctr">
            <a:noFill/>
            <a:miter lim="800000"/>
            <a:headEnd/>
            <a:tailEnd/>
          </a:ln>
        </p:spPr>
        <p:txBody>
          <a:bodyPr rot="10800000" anchor="ctr"/>
          <a:lstStyle/>
          <a:p>
            <a:pPr algn="ctr">
              <a:defRPr/>
            </a:pPr>
            <a:endParaRPr lang="en-US" dirty="0">
              <a:solidFill>
                <a:prstClr val="white"/>
              </a:solidFill>
              <a:cs typeface="Arial" pitchFamily="34" charset="0"/>
            </a:endParaRPr>
          </a:p>
        </p:txBody>
      </p:sp>
      <p:pic>
        <p:nvPicPr>
          <p:cNvPr id="1031" name="Picture 8" descr="New_DOE_Logo_Color-White-Text_060208.png"/>
          <p:cNvPicPr>
            <a:picLocks noChangeAspect="1"/>
          </p:cNvPicPr>
          <p:nvPr userDrawn="1"/>
        </p:nvPicPr>
        <p:blipFill>
          <a:blip r:embed="rId14" cstate="print"/>
          <a:srcRect/>
          <a:stretch>
            <a:fillRect/>
          </a:stretch>
        </p:blipFill>
        <p:spPr bwMode="auto">
          <a:xfrm>
            <a:off x="6781800" y="152400"/>
            <a:ext cx="2133600" cy="582613"/>
          </a:xfrm>
          <a:prstGeom prst="rect">
            <a:avLst/>
          </a:prstGeom>
          <a:noFill/>
          <a:ln w="9525">
            <a:noFill/>
            <a:miter lim="800000"/>
            <a:headEnd/>
            <a:tailEnd/>
          </a:ln>
        </p:spPr>
      </p:pic>
    </p:spTree>
    <p:extLst>
      <p:ext uri="{BB962C8B-B14F-4D97-AF65-F5344CB8AC3E}">
        <p14:creationId xmlns:p14="http://schemas.microsoft.com/office/powerpoint/2010/main" val="3198442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457200" rtl="0" eaLnBrk="0" fontAlgn="base" hangingPunct="0">
        <a:lnSpc>
          <a:spcPts val="2800"/>
        </a:lnSpc>
        <a:spcBef>
          <a:spcPct val="0"/>
        </a:spcBef>
        <a:spcAft>
          <a:spcPct val="0"/>
        </a:spcAft>
        <a:defRPr sz="2600" b="1"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b="1">
          <a:solidFill>
            <a:srgbClr val="FFFFFF"/>
          </a:solidFill>
          <a:latin typeface="Arial" charset="0"/>
        </a:defRPr>
      </a:lvl2pPr>
      <a:lvl3pPr algn="l" defTabSz="457200" rtl="0" eaLnBrk="0" fontAlgn="base" hangingPunct="0">
        <a:lnSpc>
          <a:spcPts val="2800"/>
        </a:lnSpc>
        <a:spcBef>
          <a:spcPct val="0"/>
        </a:spcBef>
        <a:spcAft>
          <a:spcPct val="0"/>
        </a:spcAft>
        <a:defRPr sz="2600" b="1">
          <a:solidFill>
            <a:srgbClr val="FFFFFF"/>
          </a:solidFill>
          <a:latin typeface="Arial" charset="0"/>
        </a:defRPr>
      </a:lvl3pPr>
      <a:lvl4pPr algn="l" defTabSz="457200" rtl="0" eaLnBrk="0" fontAlgn="base" hangingPunct="0">
        <a:lnSpc>
          <a:spcPts val="2800"/>
        </a:lnSpc>
        <a:spcBef>
          <a:spcPct val="0"/>
        </a:spcBef>
        <a:spcAft>
          <a:spcPct val="0"/>
        </a:spcAft>
        <a:defRPr sz="2600" b="1">
          <a:solidFill>
            <a:srgbClr val="FFFFFF"/>
          </a:solidFill>
          <a:latin typeface="Arial" charset="0"/>
        </a:defRPr>
      </a:lvl4pPr>
      <a:lvl5pPr algn="l" defTabSz="457200" rtl="0" eaLnBrk="0" fontAlgn="base" hangingPunct="0">
        <a:lnSpc>
          <a:spcPts val="2800"/>
        </a:lnSpc>
        <a:spcBef>
          <a:spcPct val="0"/>
        </a:spcBef>
        <a:spcAft>
          <a:spcPct val="0"/>
        </a:spcAft>
        <a:defRPr sz="2600" b="1">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uscode.house.gov/view.xhtml?req=42+USC+8253&amp;f=treesort&amp;fq=true&amp;num=5&amp;hl=true&amp;edition=prelim&amp;granuleId=USC-prelim-title42-section8253"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uscode.house.gov/view.xhtml?req=42+USC+13212&amp;f=treesort&amp;fq=true&amp;num=9&amp;hl=true&amp;edition=prelim&amp;granuleId=USC-prelim-title42-section13212" TargetMode="External"/><Relationship Id="rId2" Type="http://schemas.openxmlformats.org/officeDocument/2006/relationships/hyperlink" Target="http://uscode.house.gov/view.xhtml?req=granuleid:USC-prelim-title42-section6374e&amp;num=0&amp;edition=prelim" TargetMode="External"/><Relationship Id="rId1" Type="http://schemas.openxmlformats.org/officeDocument/2006/relationships/slideLayout" Target="../slideLayouts/slideLayout2.xml"/><Relationship Id="rId5" Type="http://schemas.openxmlformats.org/officeDocument/2006/relationships/hyperlink" Target="http://uscode.house.gov/view.xhtml?req=granuleid:USC-prelim-title42-section17053&amp;num=0&amp;edition=prelim" TargetMode="External"/><Relationship Id="rId4" Type="http://schemas.openxmlformats.org/officeDocument/2006/relationships/hyperlink" Target="http://uscode.house.gov/view.xhtml?req=granuleid:USC-prelim-title42-section13213&amp;num=0&amp;edition=preli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uscode.house.gov/view.xhtml?req=42+6962&amp;f=treesort&amp;fq=true&amp;num=9&amp;hl=true&amp;edition=prelim&amp;granuleId=USC-prelim-title42-section6962" TargetMode="External"/><Relationship Id="rId7" Type="http://schemas.openxmlformats.org/officeDocument/2006/relationships/hyperlink" Target="http://uscode.house.gov/view.xhtml?hl=false&amp;edition=prelim&amp;req=granuleid:USC-prelim-title42-section7671k&amp;f=treesort&amp;fq=true&amp;num=0&amp;saved=|NDIgVVNDIDc2NzE%3D|dHJlZXNvcnQ%3D|dHJ1ZQ%3D%3D|9|true|prelim" TargetMode="External"/><Relationship Id="rId2" Type="http://schemas.openxmlformats.org/officeDocument/2006/relationships/hyperlink" Target="http://uscode.house.gov/view.xhtml?req=(title:7%20section:8102%20edition:prelim)%20OR%20(granuleid:USC-prelim-title7-section8102)&amp;f=treesort&amp;edition=prelim&amp;num=0&amp;jumpTo=true" TargetMode="External"/><Relationship Id="rId1" Type="http://schemas.openxmlformats.org/officeDocument/2006/relationships/slideLayout" Target="../slideLayouts/slideLayout6.xml"/><Relationship Id="rId6" Type="http://schemas.openxmlformats.org/officeDocument/2006/relationships/hyperlink" Target="http://uscode.house.gov/view.xhtml?req=42+USC+7671&amp;f=treesort&amp;fq=true&amp;num=9&amp;hl=true&amp;edition=prelim&amp;granuleId=USC-prelim-title42-section7671l" TargetMode="External"/><Relationship Id="rId5" Type="http://schemas.openxmlformats.org/officeDocument/2006/relationships/hyperlink" Target="http://uscode.house.gov/view.xhtml?req=(title:42%20section:6361%20edition:prelim)%20OR%20(granuleid:USC-prelim-title42-section6361)&amp;f=treesort&amp;edition=prelim&amp;num=0&amp;jumpTo=true" TargetMode="External"/><Relationship Id="rId4" Type="http://schemas.openxmlformats.org/officeDocument/2006/relationships/hyperlink" Target="http://uscode.house.gov/view.xhtml?req=(title:42%20section:8259b%20edition:prelim)%20OR%20(granuleid:USC-prelim-title42-section8259b)&amp;f=treesort&amp;edition=prelim&amp;num=0&amp;jumpTo=tru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uscode.house.gov/view.xhtml?req=(title:40%20section:524%20edition:prelim)%20OR%20(granuleid:USC-prelim-title40-section524)&amp;f=treesort&amp;edition=prelim&amp;num=0&amp;jumpTo=true" TargetMode="External"/><Relationship Id="rId2" Type="http://schemas.openxmlformats.org/officeDocument/2006/relationships/hyperlink" Target="http://uscode.house.gov/view.xhtml?req=(title:42%20section:8259b%20edition:prelim)%20OR%20(granuleid:USC-prelim-title42-section8259b)&amp;f=treesort&amp;edition=prelim&amp;num=0&amp;jumpTo=true" TargetMode="External"/><Relationship Id="rId1" Type="http://schemas.openxmlformats.org/officeDocument/2006/relationships/slideLayout" Target="../slideLayouts/slideLayout6.xml"/><Relationship Id="rId6" Type="http://schemas.openxmlformats.org/officeDocument/2006/relationships/hyperlink" Target="http://uscode.house.gov/view.xhtml?req=(title:15%20section:3710%20edition:prelim)%20OR%20(granuleid:USC-prelim-title15-section3710)&amp;f=treesort&amp;edition=prelim&amp;num=0&amp;jumpTo=true#substructure-location_i" TargetMode="External"/><Relationship Id="rId5" Type="http://schemas.openxmlformats.org/officeDocument/2006/relationships/hyperlink" Target="http://uscode.house.gov/view.xhtml?req=(title:40%20section:527%20edition:prelim)%20OR%20(granuleid:USC-prelim-title40-section527)&amp;f=treesort&amp;edition=prelim&amp;num=0&amp;jumpTo=true" TargetMode="External"/><Relationship Id="rId4" Type="http://schemas.openxmlformats.org/officeDocument/2006/relationships/hyperlink" Target="http://uscode.house.gov/view.xhtml?req=(title:40%20section:549%20edition:prelim)%20OR%20(granuleid:USC-prelim-title40-section549)&amp;f=treesort&amp;edition=prelim&amp;num=0&amp;jumpTo=tru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uscode.house.gov/view.xhtml?req=(title:40%20section:11302%20edition:prelim)%20OR%20(granuleid:USC-prelim-title40-section11302)&amp;f=treesort&amp;edition=prelim&amp;num=0&amp;jumpTo=true" TargetMode="External"/><Relationship Id="rId2" Type="http://schemas.openxmlformats.org/officeDocument/2006/relationships/hyperlink" Target="http://uscode.house.gov/view.xhtml?req=(title:40%20section:11319%20edition:prelim)%20OR%20(granuleid:USC-prelim-title40-section11319)&amp;f=treesort&amp;edition=prelim&amp;num=0&amp;jumpTo=true" TargetMode="External"/><Relationship Id="rId1" Type="http://schemas.openxmlformats.org/officeDocument/2006/relationships/slideLayout" Target="../slideLayouts/slideLayout6.xml"/><Relationship Id="rId5" Type="http://schemas.openxmlformats.org/officeDocument/2006/relationships/hyperlink" Target="http://uscode.house.gov/view.xhtml?path=/prelim@title40/subtitle1/chapter1/subchapter1&amp;edition=prelim" TargetMode="External"/><Relationship Id="rId4" Type="http://schemas.openxmlformats.org/officeDocument/2006/relationships/hyperlink" Target="http://uscode.house.gov/view.xhtml?req=(title:44%20section:3601%20edition:prelim)%20OR%20(granuleid:USC-prelim-title44-section3601)&amp;f=treesort&amp;edition=prelim&amp;num=0&amp;jumpTo=true"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uscode.house.gov/view.xhtml?req=granuleid:USC-prelim-title42-section17143&amp;num=0&amp;edition=prelim"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scode.house.gov/view.xhtml?req=42+USC+6834&amp;f=treesort&amp;fq=true&amp;num=4&amp;hl=true&amp;edition=prelim&amp;granuleId=USC-prelim-title42-section6834" TargetMode="External"/><Relationship Id="rId2" Type="http://schemas.openxmlformats.org/officeDocument/2006/relationships/hyperlink" Target="http://uscode.house.gov/view.xhtml?req=(title:42%20section:8253%20edition:prelim)%20OR%20(granuleid:USC-prelim-title42-section8253)&amp;f=treesort&amp;edition=prelim&amp;num=0&amp;jumpTo=true"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uscode.house.gov/view.xhtml?req=42+USC+%A715852&amp;f=treesort&amp;fq=true&amp;num=3&amp;hl=true&amp;edition=prelim&amp;granuleId=USC-prelim-title42-section15852"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uscode.house.gov/view.xhtml?req=42+USC+8253&amp;f=treesort&amp;fq=true&amp;num=5&amp;hl=true&amp;edition=prelim&amp;granuleId=USC-prelim-title42-section8253" TargetMode="External"/><Relationship Id="rId2" Type="http://schemas.openxmlformats.org/officeDocument/2006/relationships/hyperlink" Target="http://uscode.house.gov/view.xhtml?req=42+USC+6834&amp;f=treesort&amp;fq=true&amp;num=4&amp;hl=true&amp;edition=prelim&amp;granuleId=USC-prelim-title42-section6834" TargetMode="External"/><Relationship Id="rId1" Type="http://schemas.openxmlformats.org/officeDocument/2006/relationships/slideLayout" Target="../slideLayouts/slideLayout6.xml"/><Relationship Id="rId4" Type="http://schemas.openxmlformats.org/officeDocument/2006/relationships/hyperlink" Target="http://uscode.house.gov/view.xhtml?req=42+USC+%A717094&amp;f=treesort&amp;fq=true&amp;num=1&amp;hl=true&amp;edition=prelim&amp;granuleId=USC-prelim-title42-section17094"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uscode.house.gov/view.xhtml?req=(title:42%20section:8287%20edition:prelim)%20OR%20(granuleid:USC-prelim-title42-section8287)&amp;f=treesort&amp;edition=prelim&amp;num=0&amp;jumpTo=true"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uscode.house.gov/view.xhtml?req=granuleid:USC-prelim-title42-section8253&amp;num=0&amp;edition=prelim" TargetMode="External"/><Relationship Id="rId2" Type="http://schemas.openxmlformats.org/officeDocument/2006/relationships/hyperlink" Target="http://uscode.house.gov/view.xhtml?req=(title:42%20section:6834%20edition:prelim)%20OR%20(granuleid:USC-prelim-title42-section6834)&amp;f=treesort&amp;edition=prelim&amp;num=0&amp;jumpTo=true" TargetMode="External"/><Relationship Id="rId1" Type="http://schemas.openxmlformats.org/officeDocument/2006/relationships/slideLayout" Target="../slideLayouts/slideLayout6.xml"/><Relationship Id="rId5" Type="http://schemas.openxmlformats.org/officeDocument/2006/relationships/hyperlink" Target="http://uscode.house.gov/view.xhtml?path=/prelim@title42/chapter152/subchapter3/partC&amp;edition=prelim" TargetMode="External"/><Relationship Id="rId4" Type="http://schemas.openxmlformats.org/officeDocument/2006/relationships/hyperlink" Target="http://uscode.house.gov/view.xhtml?req=(title:42%20section:8254%20edition:prelim)%20OR%20(granuleid:USC-prelim-title42-section8254)&amp;f=treesort&amp;edition=prelim&amp;num=0&amp;jumpTo=tru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uscode.house.gov/view.xhtml?path=/prelim@title42/chapter82&amp;edition=preli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www.epa.gov/p2/pollution-prevention-act-1990" TargetMode="External"/><Relationship Id="rId4" Type="http://schemas.openxmlformats.org/officeDocument/2006/relationships/hyperlink" Target="http://uscode.house.gov/view.xhtml?path=/prelim@title42/chapter116&amp;edition=preli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11"/>
          <p:cNvSpPr>
            <a:spLocks/>
          </p:cNvSpPr>
          <p:nvPr/>
        </p:nvSpPr>
        <p:spPr bwMode="auto">
          <a:xfrm>
            <a:off x="228600" y="5257800"/>
            <a:ext cx="662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buFont typeface="Arial" charset="0"/>
              <a:buNone/>
            </a:pPr>
            <a:endParaRPr lang="en-US" sz="400" b="1" dirty="0" smtClean="0">
              <a:solidFill>
                <a:prstClr val="white"/>
              </a:solidFill>
              <a:cs typeface="Arial" charset="0"/>
            </a:endParaRPr>
          </a:p>
          <a:p>
            <a:pPr fontAlgn="base">
              <a:spcBef>
                <a:spcPct val="20000"/>
              </a:spcBef>
              <a:spcAft>
                <a:spcPct val="0"/>
              </a:spcAft>
              <a:buFont typeface="Arial" charset="0"/>
              <a:buNone/>
            </a:pPr>
            <a:r>
              <a:rPr lang="en-US" sz="1600" b="1" dirty="0" smtClean="0">
                <a:solidFill>
                  <a:prstClr val="white"/>
                </a:solidFill>
                <a:cs typeface="Arial" charset="0"/>
              </a:rPr>
              <a:t>DOE </a:t>
            </a:r>
            <a:r>
              <a:rPr lang="en-US" sz="1600" b="1" dirty="0">
                <a:solidFill>
                  <a:prstClr val="white"/>
                </a:solidFill>
                <a:cs typeface="Arial" charset="0"/>
              </a:rPr>
              <a:t>Sustainability Performance Office</a:t>
            </a:r>
          </a:p>
          <a:p>
            <a:pPr fontAlgn="base">
              <a:spcBef>
                <a:spcPct val="20000"/>
              </a:spcBef>
              <a:spcAft>
                <a:spcPct val="0"/>
              </a:spcAft>
              <a:buFont typeface="Arial" charset="0"/>
              <a:buNone/>
            </a:pPr>
            <a:r>
              <a:rPr lang="en-US" sz="1600" b="1" dirty="0" smtClean="0">
                <a:solidFill>
                  <a:prstClr val="white"/>
                </a:solidFill>
                <a:cs typeface="Arial" charset="0"/>
              </a:rPr>
              <a:t>July </a:t>
            </a:r>
            <a:r>
              <a:rPr lang="en-US" sz="1600" b="1" dirty="0" smtClean="0">
                <a:solidFill>
                  <a:prstClr val="white"/>
                </a:solidFill>
                <a:cs typeface="Arial" charset="0"/>
              </a:rPr>
              <a:t>17, 2019</a:t>
            </a:r>
            <a:endParaRPr lang="en-US" sz="1600" b="1" dirty="0" smtClean="0">
              <a:solidFill>
                <a:prstClr val="white"/>
              </a:solidFill>
              <a:cs typeface="Arial" charset="0"/>
            </a:endParaRPr>
          </a:p>
        </p:txBody>
      </p:sp>
      <p:sp>
        <p:nvSpPr>
          <p:cNvPr id="9" name="TextBox 8"/>
          <p:cNvSpPr txBox="1"/>
          <p:nvPr/>
        </p:nvSpPr>
        <p:spPr>
          <a:xfrm>
            <a:off x="0" y="152400"/>
            <a:ext cx="6934200" cy="609600"/>
          </a:xfrm>
          <a:prstGeom prst="rect">
            <a:avLst/>
          </a:prstGeom>
        </p:spPr>
        <p:txBody>
          <a:bodyPr/>
          <a:lstStyle/>
          <a:p>
            <a:pPr marL="63500" defTabSz="457200">
              <a:spcBef>
                <a:spcPct val="20000"/>
              </a:spcBef>
              <a:buFont typeface="Arial"/>
              <a:buNone/>
              <a:defRPr/>
            </a:pPr>
            <a:r>
              <a:rPr lang="en-US" sz="3000" b="1" dirty="0" smtClean="0">
                <a:solidFill>
                  <a:prstClr val="white"/>
                </a:solidFill>
                <a:cs typeface="Arial Narrow"/>
              </a:rPr>
              <a:t>Executive Order 13834 Crosswalk</a:t>
            </a:r>
            <a:endParaRPr lang="en-US" sz="3000" b="1" dirty="0">
              <a:solidFill>
                <a:prstClr val="white"/>
              </a:solidFill>
              <a:cs typeface="Arial Narrow"/>
            </a:endParaRPr>
          </a:p>
        </p:txBody>
      </p:sp>
    </p:spTree>
    <p:extLst>
      <p:ext uri="{BB962C8B-B14F-4D97-AF65-F5344CB8AC3E}">
        <p14:creationId xmlns:p14="http://schemas.microsoft.com/office/powerpoint/2010/main" val="65209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13919315"/>
              </p:ext>
            </p:extLst>
          </p:nvPr>
        </p:nvGraphicFramePr>
        <p:xfrm>
          <a:off x="228600" y="1295400"/>
          <a:ext cx="8686800" cy="4034554"/>
        </p:xfrm>
        <a:graphic>
          <a:graphicData uri="http://schemas.openxmlformats.org/drawingml/2006/table">
            <a:tbl>
              <a:tblPr firstCol="1" bandRow="1">
                <a:tableStyleId>{9D7B26C5-4107-4FEC-AEDC-1716B250A1EF}</a:tableStyleId>
              </a:tblPr>
              <a:tblGrid>
                <a:gridCol w="2133600"/>
                <a:gridCol w="6553200"/>
              </a:tblGrid>
              <a:tr h="301226">
                <a:tc>
                  <a:txBody>
                    <a:bodyPr/>
                    <a:lstStyle/>
                    <a:p>
                      <a:r>
                        <a:rPr lang="en-US" sz="1800" dirty="0" smtClean="0"/>
                        <a:t>Objective</a:t>
                      </a:r>
                      <a:endParaRPr lang="en-US" sz="1800" dirty="0"/>
                    </a:p>
                  </a:txBody>
                  <a:tcPr marL="68580" marR="68580" marT="34290" marB="34290" anchor="ctr"/>
                </a:tc>
                <a:tc>
                  <a:txBody>
                    <a:bodyPr/>
                    <a:lstStyle/>
                    <a:p>
                      <a:r>
                        <a:rPr lang="en-US" sz="1400" dirty="0" smtClean="0"/>
                        <a:t>Continuous improvement</a:t>
                      </a:r>
                      <a:r>
                        <a:rPr lang="en-US" sz="1400" baseline="0" dirty="0" smtClean="0"/>
                        <a:t> of assets by e</a:t>
                      </a:r>
                      <a:r>
                        <a:rPr lang="en-US" sz="1400" dirty="0" smtClean="0"/>
                        <a:t>nsuring</a:t>
                      </a:r>
                      <a:r>
                        <a:rPr lang="en-US" sz="1400" baseline="0" dirty="0" smtClean="0"/>
                        <a:t> DOE is complaint with statutory requirements</a:t>
                      </a:r>
                      <a:endParaRPr lang="en-US" sz="1400" dirty="0"/>
                    </a:p>
                  </a:txBody>
                  <a:tcPr marL="68580" marR="68580" marT="34290" marB="34290" anchor="ctr"/>
                </a:tc>
              </a:tr>
              <a:tr h="495300">
                <a:tc>
                  <a:txBody>
                    <a:bodyPr/>
                    <a:lstStyle/>
                    <a:p>
                      <a:r>
                        <a:rPr lang="en-US" sz="1800" dirty="0" smtClean="0"/>
                        <a:t>Old</a:t>
                      </a:r>
                      <a:r>
                        <a:rPr lang="en-US" sz="1800" baseline="0" dirty="0" smtClean="0"/>
                        <a:t> E.O. 13693</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In addition to statutes: benchmark covered buildings in EPA Portfolio Manager and meter</a:t>
                      </a:r>
                      <a:r>
                        <a:rPr lang="en-US" sz="1400" baseline="0" dirty="0" smtClean="0"/>
                        <a:t> for water and data centers, </a:t>
                      </a:r>
                      <a:r>
                        <a:rPr lang="en-US" sz="1400" dirty="0" smtClean="0"/>
                        <a:t>where cost-effective and appropriate</a:t>
                      </a:r>
                    </a:p>
                  </a:txBody>
                  <a:tcPr marL="68580" marR="68580" marT="34290" marB="34290" anchor="ctr"/>
                </a:tc>
              </a:tr>
              <a:tr h="361714">
                <a:tc>
                  <a:txBody>
                    <a:bodyPr/>
                    <a:lstStyle/>
                    <a:p>
                      <a:r>
                        <a:rPr lang="en-US" sz="1800" dirty="0" smtClean="0"/>
                        <a:t>New</a:t>
                      </a:r>
                      <a:r>
                        <a:rPr lang="en-US" sz="1800" baseline="0" dirty="0" smtClean="0"/>
                        <a:t> E.O. 13834</a:t>
                      </a:r>
                      <a:endParaRPr lang="en-US" sz="1800" dirty="0"/>
                    </a:p>
                  </a:txBody>
                  <a:tcPr marL="68580" marR="68580" marT="34290" marB="34290" anchor="ctr"/>
                </a:tc>
                <a:tc>
                  <a:txBody>
                    <a:bodyPr/>
                    <a:lstStyle/>
                    <a:p>
                      <a:r>
                        <a:rPr lang="en-US" sz="1400" u="none" strike="noStrike" kern="1200" baseline="0" dirty="0" smtClean="0"/>
                        <a:t>No Impact</a:t>
                      </a:r>
                      <a:endParaRPr lang="en-US" sz="1100" i="0" dirty="0"/>
                    </a:p>
                  </a:txBody>
                  <a:tcPr marL="68580" marR="68580" marT="34290" marB="34290" anchor="ctr"/>
                </a:tc>
              </a:tr>
              <a:tr h="301226">
                <a:tc>
                  <a:txBody>
                    <a:bodyPr/>
                    <a:lstStyle/>
                    <a:p>
                      <a:r>
                        <a:rPr lang="en-US" sz="1800" dirty="0" smtClean="0"/>
                        <a:t>Statute</a:t>
                      </a:r>
                      <a:endParaRPr lang="en-US" sz="1800" dirty="0"/>
                    </a:p>
                  </a:txBody>
                  <a:tcPr marL="68580" marR="68580" marT="34290" marB="34290" anchor="ctr"/>
                </a:tc>
                <a:tc>
                  <a:txBody>
                    <a:bodyPr/>
                    <a:lstStyle/>
                    <a:p>
                      <a:pPr marL="0" marR="0" algn="l">
                        <a:lnSpc>
                          <a:spcPct val="100000"/>
                        </a:lnSpc>
                        <a:spcBef>
                          <a:spcPts val="0"/>
                        </a:spcBef>
                        <a:spcAft>
                          <a:spcPts val="0"/>
                        </a:spcAft>
                      </a:pPr>
                      <a:r>
                        <a:rPr lang="en-US" sz="1400" u="sng" dirty="0" smtClean="0">
                          <a:effectLst/>
                          <a:hlinkClick r:id="rId2"/>
                        </a:rPr>
                        <a:t>42 USC §8253</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34290" marB="34290" anchor="ctr"/>
                </a:tc>
              </a:tr>
              <a:tr h="399987">
                <a:tc>
                  <a:txBody>
                    <a:bodyPr/>
                    <a:lstStyle/>
                    <a:p>
                      <a:r>
                        <a:rPr lang="en-US" sz="1800" dirty="0" smtClean="0"/>
                        <a:t>Changes</a:t>
                      </a:r>
                      <a:endParaRPr lang="en-US" sz="1800" dirty="0"/>
                    </a:p>
                  </a:txBody>
                  <a:tcPr marL="68580" marR="68580" marT="34290" marB="34290" anchor="ctr"/>
                </a:tc>
                <a:tc>
                  <a:txBody>
                    <a:bodyPr/>
                    <a:lstStyle/>
                    <a:p>
                      <a:pPr>
                        <a:lnSpc>
                          <a:spcPct val="100000"/>
                        </a:lnSpc>
                      </a:pPr>
                      <a:r>
                        <a:rPr lang="en-US" sz="1400" baseline="0" dirty="0" smtClean="0"/>
                        <a:t>EISA S432 evaluations compliance now measured on </a:t>
                      </a:r>
                      <a:r>
                        <a:rPr lang="en-US" sz="1400" baseline="0" dirty="0" smtClean="0"/>
                        <a:t>Scorecard. </a:t>
                      </a:r>
                      <a:endParaRPr lang="en-US" sz="1400" baseline="0" dirty="0" smtClean="0"/>
                    </a:p>
                    <a:p>
                      <a:pPr>
                        <a:lnSpc>
                          <a:spcPct val="100000"/>
                        </a:lnSpc>
                      </a:pPr>
                      <a:endParaRPr lang="en-US" sz="600" baseline="0" dirty="0" smtClean="0"/>
                    </a:p>
                    <a:p>
                      <a:pPr>
                        <a:lnSpc>
                          <a:spcPct val="100000"/>
                        </a:lnSpc>
                      </a:pPr>
                      <a:r>
                        <a:rPr lang="en-US" sz="1400" baseline="0" dirty="0" smtClean="0"/>
                        <a:t>Flexibility in benchmarking tools.</a:t>
                      </a:r>
                    </a:p>
                  </a:txBody>
                  <a:tcPr marL="68580" marR="68580" marT="34290" marB="34290" anchor="ctr"/>
                </a:tc>
              </a:tr>
              <a:tr h="533400">
                <a:tc>
                  <a:txBody>
                    <a:bodyPr/>
                    <a:lstStyle/>
                    <a:p>
                      <a:r>
                        <a:rPr lang="en-US" sz="1800" dirty="0" smtClean="0"/>
                        <a:t>Status/SRIP Targets</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N/A</a:t>
                      </a:r>
                    </a:p>
                  </a:txBody>
                  <a:tcPr marL="68580" marR="68580" marT="34290" marB="34290" anchor="ctr"/>
                </a:tc>
              </a:tr>
              <a:tr h="533400">
                <a:tc>
                  <a:txBody>
                    <a:bodyPr/>
                    <a:lstStyle/>
                    <a:p>
                      <a:r>
                        <a:rPr lang="en-US" sz="1800" dirty="0" smtClean="0"/>
                        <a:t>Guidance Updates</a:t>
                      </a:r>
                      <a:endParaRPr lang="en-US" sz="1800" dirty="0"/>
                    </a:p>
                  </a:txBody>
                  <a:tcPr marL="68580" marR="68580" marT="34290" marB="34290" anchor="ctr"/>
                </a:tc>
                <a:tc>
                  <a:txBody>
                    <a:bodyPr/>
                    <a:lstStyle/>
                    <a:p>
                      <a:r>
                        <a:rPr lang="en-US" sz="1400" dirty="0" smtClean="0"/>
                        <a:t>Within one year of the issuance of these Instructions:</a:t>
                      </a:r>
                    </a:p>
                    <a:p>
                      <a:pPr marL="285750" indent="-285750">
                        <a:buFont typeface="Arial" panose="020B0604020202020204" pitchFamily="34" charset="0"/>
                        <a:buChar char="•"/>
                      </a:pPr>
                      <a:r>
                        <a:rPr lang="en-US" sz="1400" dirty="0" smtClean="0"/>
                        <a:t>FEMP will develop a plan to revise its resources on facility evaluations and identify best practices for portfolio-level facility planning.</a:t>
                      </a:r>
                    </a:p>
                    <a:p>
                      <a:pPr marL="285750" indent="-285750">
                        <a:buFont typeface="Arial" panose="020B0604020202020204" pitchFamily="34" charset="0"/>
                        <a:buChar char="•"/>
                      </a:pPr>
                      <a:r>
                        <a:rPr lang="en-US" sz="1400" dirty="0" smtClean="0"/>
                        <a:t>FEMP will issue an update to its Metering Guidance to ensure alignment with E.O. 13834 goals and objectives</a:t>
                      </a:r>
                    </a:p>
                  </a:txBody>
                  <a:tcPr marL="68580" marR="68580" marT="34290" marB="34290" anchor="ctr"/>
                </a:tc>
              </a:tr>
            </a:tbl>
          </a:graphicData>
        </a:graphic>
      </p:graphicFrame>
      <p:sp>
        <p:nvSpPr>
          <p:cNvPr id="2" name="Title 1"/>
          <p:cNvSpPr>
            <a:spLocks noGrp="1"/>
          </p:cNvSpPr>
          <p:nvPr>
            <p:ph type="title"/>
          </p:nvPr>
        </p:nvSpPr>
        <p:spPr>
          <a:xfrm>
            <a:off x="177800" y="0"/>
            <a:ext cx="6223000" cy="901700"/>
          </a:xfrm>
        </p:spPr>
        <p:txBody>
          <a:bodyPr/>
          <a:lstStyle/>
          <a:p>
            <a:r>
              <a:rPr lang="en-US" dirty="0"/>
              <a:t>Building Evaluations, Benchmarking, &amp; Energy Management</a:t>
            </a:r>
          </a:p>
        </p:txBody>
      </p:sp>
    </p:spTree>
    <p:extLst>
      <p:ext uri="{BB962C8B-B14F-4D97-AF65-F5344CB8AC3E}">
        <p14:creationId xmlns:p14="http://schemas.microsoft.com/office/powerpoint/2010/main" val="1135279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08157758"/>
              </p:ext>
            </p:extLst>
          </p:nvPr>
        </p:nvGraphicFramePr>
        <p:xfrm>
          <a:off x="177800" y="1143000"/>
          <a:ext cx="8686800" cy="5455303"/>
        </p:xfrm>
        <a:graphic>
          <a:graphicData uri="http://schemas.openxmlformats.org/drawingml/2006/table">
            <a:tbl>
              <a:tblPr firstCol="1" bandRow="1">
                <a:tableStyleId>{9D7B26C5-4107-4FEC-AEDC-1716B250A1EF}</a:tableStyleId>
              </a:tblPr>
              <a:tblGrid>
                <a:gridCol w="2133600"/>
                <a:gridCol w="6553200"/>
              </a:tblGrid>
              <a:tr h="311803">
                <a:tc>
                  <a:txBody>
                    <a:bodyPr/>
                    <a:lstStyle/>
                    <a:p>
                      <a:r>
                        <a:rPr lang="en-US" sz="1800" dirty="0" smtClean="0"/>
                        <a:t>Objective</a:t>
                      </a:r>
                      <a:endParaRPr lang="en-US" sz="1800" dirty="0"/>
                    </a:p>
                  </a:txBody>
                  <a:tcPr marL="68580" marR="68580" marT="34290" marB="34290" anchor="ctr"/>
                </a:tc>
                <a:tc>
                  <a:txBody>
                    <a:bodyPr/>
                    <a:lstStyle/>
                    <a:p>
                      <a:r>
                        <a:rPr lang="en-US" sz="1400" dirty="0" smtClean="0"/>
                        <a:t>Improve utilization</a:t>
                      </a:r>
                      <a:r>
                        <a:rPr lang="en-US" sz="1400" baseline="0" dirty="0" smtClean="0"/>
                        <a:t>/</a:t>
                      </a:r>
                      <a:r>
                        <a:rPr lang="en-US" sz="1400" dirty="0" smtClean="0"/>
                        <a:t>efficiency</a:t>
                      </a:r>
                      <a:r>
                        <a:rPr lang="en-US" sz="1400" baseline="0" dirty="0" smtClean="0"/>
                        <a:t> of DOE</a:t>
                      </a:r>
                      <a:r>
                        <a:rPr lang="en-US" sz="1400" dirty="0" smtClean="0"/>
                        <a:t> fleet through</a:t>
                      </a:r>
                      <a:r>
                        <a:rPr lang="en-US" sz="1400" baseline="0" dirty="0" smtClean="0"/>
                        <a:t> right-sizing, use of alt-fuels, and replacement of inefficient vehicles.</a:t>
                      </a:r>
                      <a:endParaRPr lang="en-US" sz="1400" dirty="0"/>
                    </a:p>
                  </a:txBody>
                  <a:tcPr marL="68580" marR="68580" marT="34290" marB="34290" anchor="ctr"/>
                </a:tc>
              </a:tr>
              <a:tr h="533400">
                <a:tc>
                  <a:txBody>
                    <a:bodyPr/>
                    <a:lstStyle/>
                    <a:p>
                      <a:r>
                        <a:rPr lang="en-US" sz="1800" dirty="0" smtClean="0"/>
                        <a:t>Old</a:t>
                      </a:r>
                      <a:r>
                        <a:rPr lang="en-US" sz="1800" baseline="0" dirty="0" smtClean="0"/>
                        <a:t> E.O. 13693</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30% reduction in fleet-wide per-mile GHG emissions reduction by FY 2025 from a FY 2014 baseline.</a:t>
                      </a:r>
                    </a:p>
                  </a:txBody>
                  <a:tcPr marL="68580" marR="68580" marT="34290" marB="34290" anchor="ctr"/>
                </a:tc>
              </a:tr>
              <a:tr h="547762">
                <a:tc>
                  <a:txBody>
                    <a:bodyPr/>
                    <a:lstStyle/>
                    <a:p>
                      <a:r>
                        <a:rPr lang="en-US" sz="1800" dirty="0" smtClean="0"/>
                        <a:t>New</a:t>
                      </a:r>
                      <a:r>
                        <a:rPr lang="en-US" sz="1800" baseline="0" dirty="0" smtClean="0"/>
                        <a:t> E.O. 13834</a:t>
                      </a:r>
                      <a:endParaRPr lang="en-US" sz="1800" dirty="0"/>
                    </a:p>
                  </a:txBody>
                  <a:tcPr marL="68580" marR="68580" marT="34290" marB="34290" anchor="ctr"/>
                </a:tc>
                <a:tc>
                  <a:txBody>
                    <a:bodyPr/>
                    <a:lstStyle/>
                    <a:p>
                      <a:r>
                        <a:rPr lang="en-US" sz="1400" dirty="0" smtClean="0"/>
                        <a:t>Meet statutory requirements related to energy and environmental performance of vehicles in a manner that increases efficiency, optimizes performance, and reduces waste and costs.</a:t>
                      </a:r>
                    </a:p>
                  </a:txBody>
                  <a:tcPr marL="68580" marR="68580" marT="34290" marB="34290" anchor="ctr"/>
                </a:tc>
              </a:tr>
              <a:tr h="311803">
                <a:tc>
                  <a:txBody>
                    <a:bodyPr/>
                    <a:lstStyle/>
                    <a:p>
                      <a:r>
                        <a:rPr lang="en-US" sz="1800" dirty="0" smtClean="0"/>
                        <a:t>Statute</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u="none" strike="noStrike" kern="1200" baseline="0" dirty="0" smtClean="0">
                          <a:hlinkClick r:id="rId2"/>
                        </a:rPr>
                        <a:t>42 USC §6374e</a:t>
                      </a:r>
                      <a:r>
                        <a:rPr lang="en-US" sz="1400" u="none" strike="noStrike" kern="1200" baseline="0" dirty="0" smtClean="0"/>
                        <a:t>; </a:t>
                      </a:r>
                      <a:r>
                        <a:rPr lang="en-US" sz="1400" u="none" strike="noStrike" kern="1200" baseline="0" dirty="0" smtClean="0">
                          <a:hlinkClick r:id="rId3"/>
                        </a:rPr>
                        <a:t>42 USC §13212</a:t>
                      </a:r>
                      <a:r>
                        <a:rPr lang="en-US" sz="1400" u="none" strike="noStrike" kern="1200" baseline="0" dirty="0" smtClean="0"/>
                        <a:t>; </a:t>
                      </a:r>
                      <a:r>
                        <a:rPr lang="en-US" sz="1400" u="none" strike="noStrike" kern="1200" baseline="0" dirty="0" smtClean="0">
                          <a:hlinkClick r:id="rId4"/>
                        </a:rPr>
                        <a:t>42 USC 13213 (</a:t>
                      </a:r>
                      <a:r>
                        <a:rPr lang="en-US" sz="1400" u="none" strike="noStrike" kern="1200" baseline="0" dirty="0" err="1" smtClean="0">
                          <a:hlinkClick r:id="rId4"/>
                        </a:rPr>
                        <a:t>EPAct</a:t>
                      </a:r>
                      <a:r>
                        <a:rPr lang="en-US" sz="1400" u="none" strike="noStrike" kern="1200" baseline="0" dirty="0" smtClean="0">
                          <a:hlinkClick r:id="rId4"/>
                        </a:rPr>
                        <a:t> 1992 §304)</a:t>
                      </a:r>
                      <a:r>
                        <a:rPr lang="en-US" sz="1400" u="none" strike="noStrike" kern="1200" baseline="0" dirty="0" smtClean="0"/>
                        <a:t>; </a:t>
                      </a:r>
                      <a:r>
                        <a:rPr lang="en-US" sz="1400" u="none" strike="noStrike" kern="1200" baseline="0" dirty="0" smtClean="0">
                          <a:hlinkClick r:id="rId5"/>
                        </a:rPr>
                        <a:t>42 USC §17053 EISA §246</a:t>
                      </a:r>
                      <a:endParaRPr lang="en-US" sz="1400" b="0" i="0" u="none" strike="noStrike" kern="1200" baseline="0" dirty="0" smtClean="0">
                        <a:solidFill>
                          <a:schemeClr val="dk1"/>
                        </a:solidFill>
                        <a:latin typeface="+mn-lt"/>
                        <a:ea typeface="+mn-ea"/>
                        <a:cs typeface="+mn-cs"/>
                      </a:endParaRPr>
                    </a:p>
                  </a:txBody>
                  <a:tcPr marL="68580" marR="68580" marT="34290" marB="34290" anchor="ctr"/>
                </a:tc>
              </a:tr>
              <a:tr h="1045435">
                <a:tc>
                  <a:txBody>
                    <a:bodyPr/>
                    <a:lstStyle/>
                    <a:p>
                      <a:r>
                        <a:rPr lang="en-US" sz="1800" dirty="0" smtClean="0"/>
                        <a:t>Changes</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All</a:t>
                      </a:r>
                      <a:r>
                        <a:rPr lang="en-US" sz="1400" baseline="0" dirty="0" smtClean="0"/>
                        <a:t> fuel goals revert back to statute: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20% petroleum reduction by FY 2015 relative to FY 2005 and demonstrate annual progress each fiscal year</a:t>
                      </a:r>
                      <a:r>
                        <a:rPr lang="en-US" sz="1400" baseline="0" dirty="0" smtClean="0"/>
                        <a:t> thereafter.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10% alternative fuel use increase annually relative to a FY 2005 baseline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75% of light-duty</a:t>
                      </a:r>
                      <a:r>
                        <a:rPr lang="en-US" sz="1400" baseline="0" dirty="0" smtClean="0"/>
                        <a:t> vehicle acquisitions must be alternative fuel vehicles</a:t>
                      </a:r>
                      <a:endParaRPr lang="en-US" sz="14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Agencies</a:t>
                      </a:r>
                      <a:r>
                        <a:rPr lang="en-US" sz="1400" baseline="0" dirty="0" smtClean="0"/>
                        <a:t> set annual petroleum reduction targets.</a:t>
                      </a:r>
                      <a:endParaRPr lang="en-US" sz="1400" dirty="0" smtClean="0"/>
                    </a:p>
                  </a:txBody>
                  <a:tcPr marL="68580" marR="68580" marT="34290" marB="34290" anchor="ctr"/>
                </a:tc>
              </a:tr>
              <a:tr h="753763">
                <a:tc>
                  <a:txBody>
                    <a:bodyPr/>
                    <a:lstStyle/>
                    <a:p>
                      <a:r>
                        <a:rPr lang="en-US" sz="1800" dirty="0" smtClean="0"/>
                        <a:t>Status/SRIP Targets</a:t>
                      </a:r>
                      <a:endParaRPr lang="en-US" sz="1800" dirty="0"/>
                    </a:p>
                  </a:txBody>
                  <a:tcPr marL="68580" marR="68580" marT="34290" marB="34290" anchor="ctr"/>
                </a:tc>
                <a:tc>
                  <a:txBody>
                    <a:bodyPr/>
                    <a:lstStyle/>
                    <a:p>
                      <a:r>
                        <a:rPr lang="en-US" sz="1400" dirty="0" smtClean="0"/>
                        <a:t>FY 18: -37.3% of petroleum fuel</a:t>
                      </a:r>
                      <a:r>
                        <a:rPr lang="en-US" sz="1400" baseline="0" dirty="0" smtClean="0"/>
                        <a:t> from FY 05; -2.8% from FY 17</a:t>
                      </a:r>
                      <a:endParaRPr lang="en-US" sz="1400" dirty="0" smtClean="0"/>
                    </a:p>
                    <a:p>
                      <a:r>
                        <a:rPr lang="en-US" sz="1400" dirty="0" smtClean="0"/>
                        <a:t>FY 19:</a:t>
                      </a:r>
                      <a:r>
                        <a:rPr lang="en-US" sz="1400" baseline="0" dirty="0" smtClean="0"/>
                        <a:t> -2% from FY 18</a:t>
                      </a:r>
                      <a:endParaRPr lang="en-US" sz="14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FY 20:</a:t>
                      </a:r>
                      <a:r>
                        <a:rPr lang="en-US" sz="1400" baseline="0" dirty="0" smtClean="0"/>
                        <a:t> -2% from FY 19</a:t>
                      </a:r>
                      <a:endParaRPr lang="en-US" sz="1400" dirty="0" smtClean="0"/>
                    </a:p>
                  </a:txBody>
                  <a:tcPr marL="68580" marR="68580" marT="34290" marB="34290" anchor="ctr"/>
                </a:tc>
              </a:tr>
              <a:tr h="753763">
                <a:tc>
                  <a:txBody>
                    <a:bodyPr/>
                    <a:lstStyle/>
                    <a:p>
                      <a:r>
                        <a:rPr lang="en-US" sz="1800" dirty="0" smtClean="0"/>
                        <a:t>Guidance Updates</a:t>
                      </a:r>
                      <a:endParaRPr lang="en-US" sz="1800" dirty="0"/>
                    </a:p>
                  </a:txBody>
                  <a:tcPr marL="68580" marR="68580" marT="34290" marB="34290" anchor="ctr"/>
                </a:tc>
                <a:tc>
                  <a:txBody>
                    <a:bodyPr/>
                    <a:lstStyle/>
                    <a:p>
                      <a:pPr marL="0" indent="0">
                        <a:buNone/>
                      </a:pPr>
                      <a:r>
                        <a:rPr lang="en-US" sz="1400" dirty="0" smtClean="0"/>
                        <a:t>FEMP will consolidate resources to replace existing fleet guidance and establish a single webpage of resources AND streamline and automate the Section 701 waiver process.</a:t>
                      </a:r>
                    </a:p>
                    <a:p>
                      <a:pPr marL="0" indent="0">
                        <a:buNone/>
                      </a:pPr>
                      <a:endParaRPr lang="en-US" sz="700" dirty="0" smtClean="0"/>
                    </a:p>
                    <a:p>
                      <a:pPr marL="0" indent="0">
                        <a:buNone/>
                      </a:pPr>
                      <a:r>
                        <a:rPr lang="en-US" sz="1400" dirty="0" smtClean="0"/>
                        <a:t>GSA will review and update its fleet-related FMR Bulletins, as necessary. </a:t>
                      </a:r>
                    </a:p>
                  </a:txBody>
                  <a:tcPr marL="68580" marR="68580" marT="34290" marB="34290" anchor="ctr"/>
                </a:tc>
              </a:tr>
            </a:tbl>
          </a:graphicData>
        </a:graphic>
      </p:graphicFrame>
      <p:sp>
        <p:nvSpPr>
          <p:cNvPr id="2" name="Title 1"/>
          <p:cNvSpPr>
            <a:spLocks noGrp="1"/>
          </p:cNvSpPr>
          <p:nvPr>
            <p:ph type="title"/>
          </p:nvPr>
        </p:nvSpPr>
        <p:spPr/>
        <p:txBody>
          <a:bodyPr/>
          <a:lstStyle/>
          <a:p>
            <a:r>
              <a:rPr lang="en-US" dirty="0"/>
              <a:t>Fleet Management</a:t>
            </a:r>
          </a:p>
        </p:txBody>
      </p:sp>
    </p:spTree>
    <p:extLst>
      <p:ext uri="{BB962C8B-B14F-4D97-AF65-F5344CB8AC3E}">
        <p14:creationId xmlns:p14="http://schemas.microsoft.com/office/powerpoint/2010/main" val="3611969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82292726"/>
              </p:ext>
            </p:extLst>
          </p:nvPr>
        </p:nvGraphicFramePr>
        <p:xfrm>
          <a:off x="177800" y="1102311"/>
          <a:ext cx="8686800" cy="5557569"/>
        </p:xfrm>
        <a:graphic>
          <a:graphicData uri="http://schemas.openxmlformats.org/drawingml/2006/table">
            <a:tbl>
              <a:tblPr firstCol="1" bandRow="1">
                <a:tableStyleId>{9D7B26C5-4107-4FEC-AEDC-1716B250A1EF}</a:tableStyleId>
              </a:tblPr>
              <a:tblGrid>
                <a:gridCol w="1955800"/>
                <a:gridCol w="6731000"/>
              </a:tblGrid>
              <a:tr h="311803">
                <a:tc>
                  <a:txBody>
                    <a:bodyPr/>
                    <a:lstStyle/>
                    <a:p>
                      <a:r>
                        <a:rPr lang="en-US" sz="1800" dirty="0" smtClean="0"/>
                        <a:t>Objective</a:t>
                      </a:r>
                      <a:endParaRPr lang="en-US" sz="1800" dirty="0"/>
                    </a:p>
                  </a:txBody>
                  <a:tcPr marL="68580" marR="68580" marT="34290" marB="34290" anchor="ctr"/>
                </a:tc>
                <a:tc>
                  <a:txBody>
                    <a:bodyPr/>
                    <a:lstStyle/>
                    <a:p>
                      <a:r>
                        <a:rPr lang="en-US" sz="1400" dirty="0" smtClean="0"/>
                        <a:t>Ensure all</a:t>
                      </a:r>
                      <a:r>
                        <a:rPr lang="en-US" sz="1400" baseline="0" dirty="0" smtClean="0"/>
                        <a:t> applicable purchases and contracts have sustainability clauses/meet environmentally preferable purchasing requirements   </a:t>
                      </a:r>
                      <a:endParaRPr lang="en-US" sz="1400" dirty="0"/>
                    </a:p>
                  </a:txBody>
                  <a:tcPr marL="68580" marR="68580" marT="34290" marB="34290" anchor="ctr"/>
                </a:tc>
              </a:tr>
              <a:tr h="297797">
                <a:tc>
                  <a:txBody>
                    <a:bodyPr/>
                    <a:lstStyle/>
                    <a:p>
                      <a:r>
                        <a:rPr lang="en-US" sz="1800" dirty="0" smtClean="0"/>
                        <a:t>Old</a:t>
                      </a:r>
                      <a:r>
                        <a:rPr lang="en-US" sz="1800" baseline="0" dirty="0" smtClean="0"/>
                        <a:t> E.O. 13693</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Promote sustainable acquisition and procurement by ensuring that environmental performance and sustainability factors are included to the maximum extent practicable for all applicable procurements in the planning, award, and execution phases of the acquisition.</a:t>
                      </a:r>
                      <a:endParaRPr lang="en-US" sz="1400" dirty="0">
                        <a:solidFill>
                          <a:srgbClr val="FF0000"/>
                        </a:solidFill>
                      </a:endParaRPr>
                    </a:p>
                  </a:txBody>
                  <a:tcPr marL="68580" marR="68580" marT="34290" marB="34290" anchor="ctr"/>
                </a:tc>
              </a:tr>
              <a:tr h="756969">
                <a:tc>
                  <a:txBody>
                    <a:bodyPr/>
                    <a:lstStyle/>
                    <a:p>
                      <a:r>
                        <a:rPr lang="en-US" sz="1800" dirty="0" smtClean="0"/>
                        <a:t>New</a:t>
                      </a:r>
                      <a:r>
                        <a:rPr lang="en-US" sz="1800" baseline="0" dirty="0" smtClean="0"/>
                        <a:t> E.O. 13834</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Acquire, use, and dispose of products and services, including electronics, in accordance with statutory mandates for purchasing preference, Federal Acquisition Regulation (FAR) requirements, and other applicable Federal procurement policies.</a:t>
                      </a:r>
                      <a:endParaRPr lang="en-US" sz="1400" dirty="0"/>
                    </a:p>
                  </a:txBody>
                  <a:tcPr marL="68580" marR="68580" marT="34290" marB="34290" anchor="ctr"/>
                </a:tc>
              </a:tr>
              <a:tr h="311803">
                <a:tc>
                  <a:txBody>
                    <a:bodyPr/>
                    <a:lstStyle/>
                    <a:p>
                      <a:r>
                        <a:rPr lang="en-US" sz="1800" dirty="0" smtClean="0"/>
                        <a:t>Statute</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u="sng" dirty="0" smtClean="0">
                          <a:effectLst/>
                          <a:hlinkClick r:id="rId2"/>
                        </a:rPr>
                        <a:t>7 USC §8102</a:t>
                      </a:r>
                      <a:r>
                        <a:rPr lang="en-US" sz="1400" dirty="0" smtClean="0">
                          <a:effectLst/>
                        </a:rPr>
                        <a:t>, </a:t>
                      </a:r>
                      <a:r>
                        <a:rPr lang="en-US" sz="1400" u="sng" dirty="0" smtClean="0">
                          <a:effectLst/>
                          <a:hlinkClick r:id="rId3"/>
                        </a:rPr>
                        <a:t>42 USC 6962</a:t>
                      </a:r>
                      <a:r>
                        <a:rPr lang="en-US" sz="1400" dirty="0" smtClean="0">
                          <a:effectLst/>
                        </a:rPr>
                        <a:t>, </a:t>
                      </a:r>
                      <a:r>
                        <a:rPr lang="en-US" sz="1400" u="sng" dirty="0" smtClean="0">
                          <a:effectLst/>
                          <a:hlinkClick r:id="rId4"/>
                        </a:rPr>
                        <a:t>42 USC 8259b</a:t>
                      </a:r>
                      <a:r>
                        <a:rPr lang="en-US" sz="1400" u="sng" dirty="0" smtClean="0">
                          <a:effectLst/>
                        </a:rPr>
                        <a:t>,</a:t>
                      </a:r>
                      <a:r>
                        <a:rPr lang="en-US" sz="1400" u="sng" dirty="0" smtClean="0">
                          <a:effectLst/>
                          <a:hlinkClick r:id="rId5"/>
                        </a:rPr>
                        <a:t> 42 USC 6361</a:t>
                      </a:r>
                      <a:r>
                        <a:rPr lang="en-US" sz="1400" dirty="0" smtClean="0">
                          <a:effectLst/>
                        </a:rPr>
                        <a:t>, </a:t>
                      </a:r>
                      <a:r>
                        <a:rPr lang="en-US" sz="1400" u="sng" dirty="0" smtClean="0">
                          <a:effectLst/>
                          <a:hlinkClick r:id="rId6"/>
                        </a:rPr>
                        <a:t>42 USC 7671I</a:t>
                      </a:r>
                      <a:r>
                        <a:rPr lang="en-US" sz="1400" u="sng" dirty="0" smtClean="0">
                          <a:effectLst/>
                        </a:rPr>
                        <a:t>, </a:t>
                      </a:r>
                      <a:r>
                        <a:rPr lang="en-US" sz="1400" u="sng" dirty="0" smtClean="0">
                          <a:effectLst/>
                          <a:hlinkClick r:id="rId7"/>
                        </a:rPr>
                        <a:t>42 USC 7671Ik</a:t>
                      </a:r>
                      <a:r>
                        <a:rPr lang="en-US" sz="1400" u="sng" dirty="0" smtClean="0">
                          <a:effectLst/>
                        </a:rPr>
                        <a:t>.</a:t>
                      </a:r>
                      <a:endParaRPr lang="en-US" sz="1400" dirty="0"/>
                    </a:p>
                  </a:txBody>
                  <a:tcPr marL="68580" marR="68580" marT="34290" marB="34290" anchor="ctr"/>
                </a:tc>
              </a:tr>
              <a:tr h="1257300">
                <a:tc>
                  <a:txBody>
                    <a:bodyPr/>
                    <a:lstStyle/>
                    <a:p>
                      <a:r>
                        <a:rPr lang="en-US" sz="1800" dirty="0" smtClean="0"/>
                        <a:t>Changes</a:t>
                      </a:r>
                      <a:endParaRPr lang="en-US" sz="1800" dirty="0"/>
                    </a:p>
                  </a:txBody>
                  <a:tcPr marL="68580" marR="68580" marT="34290" marB="34290" anchor="ctr"/>
                </a:tc>
                <a:tc>
                  <a:txBody>
                    <a:bodyPr/>
                    <a:lstStyle/>
                    <a:p>
                      <a:r>
                        <a:rPr lang="en-US" sz="1400" baseline="0" dirty="0" smtClean="0"/>
                        <a:t>FPDS now the official reporting system, no longer performing manual bi-annual contract reviews. Option to propose alternative collection methodology for agencies whose FPDS data is not the full picture (such as DOE). </a:t>
                      </a:r>
                    </a:p>
                    <a:p>
                      <a:endParaRPr lang="en-US" sz="400" baseline="0" dirty="0" smtClean="0"/>
                    </a:p>
                    <a:p>
                      <a:r>
                        <a:rPr lang="en-US" sz="1400" baseline="0" dirty="0" smtClean="0"/>
                        <a:t>Agencies to set targets for number of contract actions/dollars with sustainability clauses AND number of contract actions/dollars with </a:t>
                      </a:r>
                      <a:r>
                        <a:rPr lang="en-US" sz="1400" baseline="0" dirty="0" err="1" smtClean="0"/>
                        <a:t>biobased</a:t>
                      </a:r>
                      <a:r>
                        <a:rPr lang="en-US" sz="1400" baseline="0" dirty="0" smtClean="0"/>
                        <a:t> clauses. </a:t>
                      </a:r>
                    </a:p>
                  </a:txBody>
                  <a:tcPr marL="68580" marR="68580" marT="34290" marB="34290" anchor="ctr"/>
                </a:tc>
              </a:tr>
              <a:tr h="572117">
                <a:tc>
                  <a:txBody>
                    <a:bodyPr/>
                    <a:lstStyle/>
                    <a:p>
                      <a:r>
                        <a:rPr lang="en-US" sz="1800" dirty="0" smtClean="0"/>
                        <a:t>Status/SRIP Targets</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FY 18: 16.3% of contract actions and 56.4% of obligations (in dollars), for a total of $17.8 billion in contract actions with statutory environmental requirements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FY 19 &amp; FY 20 – will continue to track and make</a:t>
                      </a:r>
                      <a:r>
                        <a:rPr lang="en-US" sz="1400" baseline="0" dirty="0" smtClean="0"/>
                        <a:t> improvements. </a:t>
                      </a:r>
                      <a:r>
                        <a:rPr lang="en-US" sz="1400" dirty="0" smtClean="0"/>
                        <a:t>Targets:</a:t>
                      </a:r>
                      <a:r>
                        <a:rPr lang="en-US" sz="1400" baseline="0" dirty="0" smtClean="0"/>
                        <a:t> </a:t>
                      </a:r>
                      <a:r>
                        <a:rPr lang="en-US" sz="1400" dirty="0" smtClean="0"/>
                        <a:t>TBD</a:t>
                      </a:r>
                    </a:p>
                  </a:txBody>
                  <a:tcPr marL="68580" marR="68580" marT="34290" marB="34290" anchor="ctr"/>
                </a:tc>
              </a:tr>
              <a:tr h="762000">
                <a:tc>
                  <a:txBody>
                    <a:bodyPr/>
                    <a:lstStyle/>
                    <a:p>
                      <a:r>
                        <a:rPr lang="en-US" sz="1800" dirty="0" smtClean="0"/>
                        <a:t>Guidance Updates</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Within 180 days of these Instructions, GSA, EPA, FEMP, and USDA will coordinate in identifying opportunities to consolidate program information and guidance. USDA, in coordination with GSA, will develop recommended methodologies for agencies to establish yearly </a:t>
                      </a:r>
                      <a:r>
                        <a:rPr lang="en-US" sz="1400" dirty="0" err="1" smtClean="0"/>
                        <a:t>biobased</a:t>
                      </a:r>
                      <a:r>
                        <a:rPr lang="en-US" sz="1400" dirty="0" smtClean="0"/>
                        <a:t>-only contract targets. </a:t>
                      </a:r>
                    </a:p>
                  </a:txBody>
                  <a:tcPr marL="68580" marR="68580" marT="34290" marB="34290" anchor="ctr"/>
                </a:tc>
              </a:tr>
            </a:tbl>
          </a:graphicData>
        </a:graphic>
      </p:graphicFrame>
      <p:sp>
        <p:nvSpPr>
          <p:cNvPr id="2" name="Title 1"/>
          <p:cNvSpPr>
            <a:spLocks noGrp="1"/>
          </p:cNvSpPr>
          <p:nvPr>
            <p:ph type="title"/>
          </p:nvPr>
        </p:nvSpPr>
        <p:spPr/>
        <p:txBody>
          <a:bodyPr/>
          <a:lstStyle/>
          <a:p>
            <a:r>
              <a:rPr lang="en-US" dirty="0"/>
              <a:t>Acquisition</a:t>
            </a:r>
          </a:p>
        </p:txBody>
      </p:sp>
    </p:spTree>
    <p:extLst>
      <p:ext uri="{BB962C8B-B14F-4D97-AF65-F5344CB8AC3E}">
        <p14:creationId xmlns:p14="http://schemas.microsoft.com/office/powerpoint/2010/main" val="1500768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37110066"/>
              </p:ext>
            </p:extLst>
          </p:nvPr>
        </p:nvGraphicFramePr>
        <p:xfrm>
          <a:off x="177800" y="1143000"/>
          <a:ext cx="8780755" cy="5486860"/>
        </p:xfrm>
        <a:graphic>
          <a:graphicData uri="http://schemas.openxmlformats.org/drawingml/2006/table">
            <a:tbl>
              <a:tblPr firstCol="1" bandRow="1">
                <a:tableStyleId>{9D7B26C5-4107-4FEC-AEDC-1716B250A1EF}</a:tableStyleId>
              </a:tblPr>
              <a:tblGrid>
                <a:gridCol w="2032000"/>
                <a:gridCol w="6748755"/>
              </a:tblGrid>
              <a:tr h="271584">
                <a:tc>
                  <a:txBody>
                    <a:bodyPr/>
                    <a:lstStyle/>
                    <a:p>
                      <a:r>
                        <a:rPr lang="en-US" sz="1800" dirty="0" smtClean="0"/>
                        <a:t>Objective</a:t>
                      </a:r>
                      <a:endParaRPr lang="en-US" sz="1800" dirty="0"/>
                    </a:p>
                  </a:txBody>
                  <a:tcPr marL="68580" marR="68580" marT="34290" marB="34290" anchor="ctr"/>
                </a:tc>
                <a:tc>
                  <a:txBody>
                    <a:bodyPr/>
                    <a:lstStyle/>
                    <a:p>
                      <a:r>
                        <a:rPr lang="en-US" sz="1400" dirty="0" smtClean="0"/>
                        <a:t>Maintain</a:t>
                      </a:r>
                      <a:r>
                        <a:rPr lang="en-US" sz="1400" baseline="0" dirty="0" smtClean="0"/>
                        <a:t> electronics stewardship through responsible purchasing, operations, and disposal.</a:t>
                      </a:r>
                      <a:endParaRPr lang="en-US" sz="1400" dirty="0"/>
                    </a:p>
                  </a:txBody>
                  <a:tcPr marL="68580" marR="68580" marT="34290" marB="34290" anchor="ctr"/>
                </a:tc>
              </a:tr>
              <a:tr h="1485900">
                <a:tc>
                  <a:txBody>
                    <a:bodyPr/>
                    <a:lstStyle/>
                    <a:p>
                      <a:r>
                        <a:rPr lang="en-US" sz="1800" dirty="0" smtClean="0"/>
                        <a:t>Old</a:t>
                      </a:r>
                      <a:r>
                        <a:rPr lang="en-US" sz="1800" baseline="0" dirty="0" smtClean="0"/>
                        <a:t> E.O. 13693</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Ensuring procurement preference for environmentally sustainable electronic products; establishing and implementing policies to enable power management, duplex printing, and other energy-efficient or environmentally sustainable features on all eligible agency electronic products; and employing environmentally sound practices with respect to the agency’s disposition of all agency excess or surplus electronic products.</a:t>
                      </a:r>
                      <a:endParaRPr lang="en-US" sz="600" dirty="0" smtClean="0"/>
                    </a:p>
                  </a:txBody>
                  <a:tcPr marL="68580" marR="68580" marT="34290" marB="34290" anchor="ctr"/>
                </a:tc>
              </a:tr>
              <a:tr h="807720">
                <a:tc>
                  <a:txBody>
                    <a:bodyPr/>
                    <a:lstStyle/>
                    <a:p>
                      <a:r>
                        <a:rPr lang="en-US" sz="1800" dirty="0" smtClean="0"/>
                        <a:t>New</a:t>
                      </a:r>
                      <a:r>
                        <a:rPr lang="en-US" sz="1800" baseline="0" dirty="0" smtClean="0"/>
                        <a:t> E.O. 13834</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Agencies are instructed to manage electronics to reduce energy and environmental impacts in accordance with E.O. 13834 goals for Energy Reduction (Section 2(a)), Waste Management (Section 2(f)), and Acquisition (Section 2(g)).</a:t>
                      </a:r>
                      <a:endParaRPr lang="en-US" sz="1400" dirty="0"/>
                    </a:p>
                  </a:txBody>
                  <a:tcPr marL="68580" marR="68580" marT="34290" marB="34290" anchor="ctr"/>
                </a:tc>
              </a:tr>
              <a:tr h="271584">
                <a:tc>
                  <a:txBody>
                    <a:bodyPr/>
                    <a:lstStyle/>
                    <a:p>
                      <a:r>
                        <a:rPr lang="en-US" sz="1800" dirty="0" smtClean="0"/>
                        <a:t>Statute</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u="sng" dirty="0" smtClean="0">
                          <a:effectLst/>
                          <a:hlinkClick r:id="rId2"/>
                        </a:rPr>
                        <a:t>40 USC §8259b</a:t>
                      </a:r>
                      <a:r>
                        <a:rPr lang="en-US" sz="1400" dirty="0" smtClean="0">
                          <a:effectLst/>
                        </a:rPr>
                        <a:t>, </a:t>
                      </a:r>
                      <a:r>
                        <a:rPr lang="en-US" sz="1400" u="sng" dirty="0" smtClean="0">
                          <a:effectLst/>
                          <a:hlinkClick r:id="rId3"/>
                        </a:rPr>
                        <a:t>40 USC §524</a:t>
                      </a:r>
                      <a:r>
                        <a:rPr lang="en-US" sz="1400" baseline="0" dirty="0" smtClean="0">
                          <a:effectLst/>
                        </a:rPr>
                        <a:t>, </a:t>
                      </a:r>
                      <a:r>
                        <a:rPr lang="en-US" sz="1400" u="sng" dirty="0" smtClean="0">
                          <a:effectLst/>
                          <a:hlinkClick r:id="rId4"/>
                        </a:rPr>
                        <a:t>40 USC §549</a:t>
                      </a:r>
                      <a:r>
                        <a:rPr lang="en-US" sz="1400" u="sng" dirty="0" smtClean="0">
                          <a:effectLst/>
                        </a:rPr>
                        <a:t>,</a:t>
                      </a:r>
                      <a:r>
                        <a:rPr lang="en-US" sz="1400" dirty="0" smtClean="0">
                          <a:effectLst/>
                        </a:rPr>
                        <a:t> </a:t>
                      </a:r>
                      <a:r>
                        <a:rPr lang="en-US" sz="1400" u="sng" dirty="0" smtClean="0">
                          <a:effectLst/>
                          <a:hlinkClick r:id="rId5"/>
                        </a:rPr>
                        <a:t>40 USC §527</a:t>
                      </a:r>
                      <a:r>
                        <a:rPr lang="en-US" sz="1400" u="sng" dirty="0" smtClean="0">
                          <a:effectLst/>
                        </a:rPr>
                        <a:t>,</a:t>
                      </a:r>
                      <a:r>
                        <a:rPr lang="en-US" sz="1400" dirty="0" smtClean="0">
                          <a:effectLst/>
                        </a:rPr>
                        <a:t> </a:t>
                      </a:r>
                      <a:r>
                        <a:rPr lang="en-US" sz="1400" u="sng" dirty="0" smtClean="0">
                          <a:effectLst/>
                          <a:hlinkClick r:id="rId6"/>
                        </a:rPr>
                        <a:t>15 USC 3710(</a:t>
                      </a:r>
                      <a:r>
                        <a:rPr lang="en-US" sz="1400" u="sng" dirty="0" err="1" smtClean="0">
                          <a:effectLst/>
                          <a:hlinkClick r:id="rId6"/>
                        </a:rPr>
                        <a:t>i</a:t>
                      </a:r>
                      <a:r>
                        <a:rPr lang="en-US" sz="1400" u="sng" dirty="0" smtClean="0">
                          <a:effectLst/>
                          <a:hlinkClick r:id="rId6"/>
                        </a:rPr>
                        <a:t>)</a:t>
                      </a:r>
                      <a:r>
                        <a:rPr lang="en-US" sz="1400" dirty="0" smtClean="0">
                          <a:effectLst/>
                        </a:rPr>
                        <a:t>.</a:t>
                      </a:r>
                      <a:endParaRPr lang="en-US" sz="1400" dirty="0"/>
                    </a:p>
                  </a:txBody>
                  <a:tcPr marL="68580" marR="68580" marT="34290" marB="34290" anchor="ctr"/>
                </a:tc>
              </a:tr>
              <a:tr h="389080">
                <a:tc>
                  <a:txBody>
                    <a:bodyPr/>
                    <a:lstStyle/>
                    <a:p>
                      <a:r>
                        <a:rPr lang="en-US" sz="1800" dirty="0" smtClean="0"/>
                        <a:t>Changes</a:t>
                      </a:r>
                      <a:endParaRPr lang="en-US" sz="1800" dirty="0"/>
                    </a:p>
                  </a:txBody>
                  <a:tcPr marL="68580" marR="68580" marT="34290" marB="34290" anchor="ctr"/>
                </a:tc>
                <a:tc>
                  <a:txBody>
                    <a:bodyPr/>
                    <a:lstStyle/>
                    <a:p>
                      <a:r>
                        <a:rPr lang="en-US" sz="1400" dirty="0" smtClean="0"/>
                        <a:t>N/A</a:t>
                      </a:r>
                      <a:endParaRPr lang="en-US" sz="1400" baseline="0" dirty="0" smtClean="0"/>
                    </a:p>
                  </a:txBody>
                  <a:tcPr marL="68580" marR="68580" marT="34290" marB="34290" anchor="ctr"/>
                </a:tc>
              </a:tr>
              <a:tr h="998220">
                <a:tc>
                  <a:txBody>
                    <a:bodyPr/>
                    <a:lstStyle/>
                    <a:p>
                      <a:r>
                        <a:rPr lang="en-US" sz="1800" dirty="0" smtClean="0"/>
                        <a:t>Status/SRIP Targets</a:t>
                      </a:r>
                      <a:endParaRPr lang="en-US" sz="1800" dirty="0"/>
                    </a:p>
                  </a:txBody>
                  <a:tcPr marL="68580" marR="68580" marT="34290" marB="34290" anchor="ctr"/>
                </a:tc>
                <a:tc>
                  <a:txBody>
                    <a:bodyPr/>
                    <a:lstStyle/>
                    <a:p>
                      <a:pPr lvl="0">
                        <a:buFont typeface="Arial" panose="020B0604020202020204" pitchFamily="34" charset="0"/>
                        <a:buNone/>
                      </a:pPr>
                      <a:r>
                        <a:rPr lang="en-US" sz="1400" dirty="0" smtClean="0"/>
                        <a:t>FY 18: 94% of newly purchased or leased equipment met energy efficiency requirements;</a:t>
                      </a:r>
                    </a:p>
                    <a:p>
                      <a:pPr lvl="0">
                        <a:buFont typeface="Arial" panose="020B0604020202020204" pitchFamily="34" charset="0"/>
                        <a:buNone/>
                      </a:pPr>
                      <a:r>
                        <a:rPr lang="en-US" sz="1400" dirty="0" smtClean="0"/>
                        <a:t>98% of equipment with power management enabled (excluding exempted equipment);</a:t>
                      </a:r>
                    </a:p>
                    <a:p>
                      <a:pPr lvl="0">
                        <a:buFont typeface="Arial" panose="020B0604020202020204" pitchFamily="34" charset="0"/>
                        <a:buNone/>
                      </a:pPr>
                      <a:r>
                        <a:rPr lang="en-US" sz="1400" dirty="0" smtClean="0"/>
                        <a:t>99% of electronic equipment disposed using environmentally sound methods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t>FY 19 &amp; FY 20 – will continue to track and make</a:t>
                      </a:r>
                      <a:r>
                        <a:rPr lang="en-US" sz="1400" baseline="0" dirty="0" smtClean="0"/>
                        <a:t> improvements</a:t>
                      </a:r>
                      <a:endParaRPr lang="en-US" sz="1400" dirty="0" smtClean="0"/>
                    </a:p>
                  </a:txBody>
                  <a:tcPr marL="68580" marR="68580" marT="34290" marB="34290" anchor="ctr"/>
                </a:tc>
              </a:tr>
              <a:tr h="494840">
                <a:tc>
                  <a:txBody>
                    <a:bodyPr/>
                    <a:lstStyle/>
                    <a:p>
                      <a:r>
                        <a:rPr lang="en-US" sz="1800" dirty="0" smtClean="0"/>
                        <a:t>Guidance Updates</a:t>
                      </a:r>
                      <a:endParaRPr lang="en-US" sz="1800" dirty="0"/>
                    </a:p>
                  </a:txBody>
                  <a:tcPr marL="68580" marR="68580" marT="34290" marB="34290" anchor="ctr"/>
                </a:tc>
                <a:tc>
                  <a:txBody>
                    <a:bodyPr/>
                    <a:lstStyle/>
                    <a:p>
                      <a:pPr lvl="0">
                        <a:buFont typeface="Arial" panose="020B0604020202020204" pitchFamily="34" charset="0"/>
                        <a:buNone/>
                      </a:pPr>
                      <a:r>
                        <a:rPr lang="en-US" sz="1400" dirty="0" smtClean="0"/>
                        <a:t>N/A</a:t>
                      </a:r>
                      <a:endParaRPr lang="en-US" sz="1400" dirty="0"/>
                    </a:p>
                  </a:txBody>
                  <a:tcPr marL="68580" marR="68580" marT="34290" marB="34290" anchor="ctr"/>
                </a:tc>
              </a:tr>
            </a:tbl>
          </a:graphicData>
        </a:graphic>
      </p:graphicFrame>
      <p:sp>
        <p:nvSpPr>
          <p:cNvPr id="2" name="Title 1"/>
          <p:cNvSpPr>
            <a:spLocks noGrp="1"/>
          </p:cNvSpPr>
          <p:nvPr>
            <p:ph type="title"/>
          </p:nvPr>
        </p:nvSpPr>
        <p:spPr/>
        <p:txBody>
          <a:bodyPr/>
          <a:lstStyle/>
          <a:p>
            <a:r>
              <a:rPr lang="en-US" dirty="0"/>
              <a:t>Electronic Stewardship</a:t>
            </a:r>
          </a:p>
        </p:txBody>
      </p:sp>
    </p:spTree>
    <p:extLst>
      <p:ext uri="{BB962C8B-B14F-4D97-AF65-F5344CB8AC3E}">
        <p14:creationId xmlns:p14="http://schemas.microsoft.com/office/powerpoint/2010/main" val="3684781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09072077"/>
              </p:ext>
            </p:extLst>
          </p:nvPr>
        </p:nvGraphicFramePr>
        <p:xfrm>
          <a:off x="177800" y="1295400"/>
          <a:ext cx="8780755" cy="4892040"/>
        </p:xfrm>
        <a:graphic>
          <a:graphicData uri="http://schemas.openxmlformats.org/drawingml/2006/table">
            <a:tbl>
              <a:tblPr firstCol="1" bandRow="1">
                <a:tableStyleId>{9D7B26C5-4107-4FEC-AEDC-1716B250A1EF}</a:tableStyleId>
              </a:tblPr>
              <a:tblGrid>
                <a:gridCol w="1955800"/>
                <a:gridCol w="6824955"/>
              </a:tblGrid>
              <a:tr h="271584">
                <a:tc>
                  <a:txBody>
                    <a:bodyPr/>
                    <a:lstStyle/>
                    <a:p>
                      <a:r>
                        <a:rPr lang="en-US" sz="1800" dirty="0" smtClean="0"/>
                        <a:t>Objective</a:t>
                      </a:r>
                      <a:endParaRPr lang="en-US" sz="1800" dirty="0"/>
                    </a:p>
                  </a:txBody>
                  <a:tcPr marL="68580" marR="68580" marT="34290" marB="34290" anchor="ctr"/>
                </a:tc>
                <a:tc>
                  <a:txBody>
                    <a:bodyPr/>
                    <a:lstStyle/>
                    <a:p>
                      <a:r>
                        <a:rPr lang="en-US" sz="1400" dirty="0" smtClean="0"/>
                        <a:t>Implement practices that promote energy efficient management of servers and Federal data centers.</a:t>
                      </a:r>
                      <a:endParaRPr lang="en-US" sz="1400" dirty="0"/>
                    </a:p>
                  </a:txBody>
                  <a:tcPr marL="68580" marR="68580" marT="34290" marB="34290" anchor="ctr"/>
                </a:tc>
              </a:tr>
              <a:tr h="571500">
                <a:tc>
                  <a:txBody>
                    <a:bodyPr/>
                    <a:lstStyle/>
                    <a:p>
                      <a:r>
                        <a:rPr lang="en-US" sz="1800" dirty="0" smtClean="0"/>
                        <a:t>Old</a:t>
                      </a:r>
                      <a:r>
                        <a:rPr lang="en-US" sz="1800" baseline="0" dirty="0" smtClean="0"/>
                        <a:t> E.O. 13693</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Improve data center energy efficiency at agency facilities by:</a:t>
                      </a:r>
                      <a:r>
                        <a:rPr lang="en-US" sz="1400" baseline="0" dirty="0" smtClean="0"/>
                        <a:t> </a:t>
                      </a:r>
                      <a:r>
                        <a:rPr lang="en-US" sz="1400" dirty="0" smtClean="0"/>
                        <a:t>ensuring the agency chief information officer promotes data center; energy optimization, efficiency, and performance; installing and monitoring advanced energy meters in all data centers by fiscal year 2018; and establishing a power usage effectiveness target of 1.2 to 1.4 for new data centers and less than 1.5 for existing data centers.</a:t>
                      </a:r>
                    </a:p>
                  </a:txBody>
                  <a:tcPr marL="68580" marR="68580" marT="34290" marB="34290" anchor="ctr"/>
                </a:tc>
              </a:tr>
              <a:tr h="426720">
                <a:tc>
                  <a:txBody>
                    <a:bodyPr/>
                    <a:lstStyle/>
                    <a:p>
                      <a:r>
                        <a:rPr lang="en-US" sz="1800" dirty="0" smtClean="0"/>
                        <a:t>New</a:t>
                      </a:r>
                      <a:r>
                        <a:rPr lang="en-US" sz="1800" baseline="0" dirty="0" smtClean="0"/>
                        <a:t> E.O. 13834</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Achieve and maintain annual reductions in building energy use and implement energy efficiency measures that reduce costs.</a:t>
                      </a:r>
                      <a:endParaRPr lang="en-US" sz="1400" dirty="0"/>
                    </a:p>
                  </a:txBody>
                  <a:tcPr marL="68580" marR="68580" marT="34290" marB="34290" anchor="ctr"/>
                </a:tc>
              </a:tr>
              <a:tr h="388620">
                <a:tc>
                  <a:txBody>
                    <a:bodyPr/>
                    <a:lstStyle/>
                    <a:p>
                      <a:r>
                        <a:rPr lang="en-US" sz="1800" dirty="0" smtClean="0"/>
                        <a:t>Statute</a:t>
                      </a:r>
                      <a:endParaRPr lang="en-US" sz="1800" dirty="0"/>
                    </a:p>
                  </a:txBody>
                  <a:tcPr marL="68580" marR="68580" marT="34290" marB="34290" anchor="ctr"/>
                </a:tc>
                <a:tc>
                  <a:txBody>
                    <a:bodyPr/>
                    <a:lstStyle/>
                    <a:p>
                      <a:r>
                        <a:rPr lang="en-US" sz="1400" kern="1200" dirty="0" smtClean="0">
                          <a:solidFill>
                            <a:schemeClr val="tx1"/>
                          </a:solidFill>
                          <a:effectLst/>
                          <a:latin typeface="+mn-lt"/>
                          <a:ea typeface="+mn-ea"/>
                          <a:cs typeface="+mn-cs"/>
                          <a:hlinkClick r:id="rId2"/>
                        </a:rPr>
                        <a:t>40 USC §11319</a:t>
                      </a:r>
                      <a:r>
                        <a:rPr lang="en-US" sz="1400" kern="120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hlinkClick r:id="rId3"/>
                        </a:rPr>
                        <a:t>40 USC §11302</a:t>
                      </a:r>
                      <a:r>
                        <a:rPr lang="en-US" sz="1400" kern="120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hlinkClick r:id="rId4"/>
                        </a:rPr>
                        <a:t>44</a:t>
                      </a:r>
                      <a:r>
                        <a:rPr lang="en-US" sz="1400" kern="1200" baseline="0" dirty="0" smtClean="0">
                          <a:solidFill>
                            <a:schemeClr val="tx1"/>
                          </a:solidFill>
                          <a:effectLst/>
                          <a:latin typeface="+mn-lt"/>
                          <a:ea typeface="+mn-ea"/>
                          <a:cs typeface="+mn-cs"/>
                          <a:hlinkClick r:id="rId4"/>
                        </a:rPr>
                        <a:t> USC </a:t>
                      </a:r>
                      <a:r>
                        <a:rPr lang="en-US" sz="1400" kern="1200" dirty="0" smtClean="0">
                          <a:solidFill>
                            <a:schemeClr val="tx1"/>
                          </a:solidFill>
                          <a:effectLst/>
                          <a:latin typeface="+mn-lt"/>
                          <a:ea typeface="+mn-ea"/>
                          <a:cs typeface="+mn-cs"/>
                          <a:hlinkClick r:id="rId4"/>
                        </a:rPr>
                        <a:t>§3601</a:t>
                      </a:r>
                      <a:r>
                        <a:rPr lang="en-US" sz="1400" kern="120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hlinkClick r:id="rId5"/>
                        </a:rPr>
                        <a:t>40 USC (FITARA)</a:t>
                      </a:r>
                      <a:endParaRPr lang="en-US" sz="1400" kern="1200" dirty="0">
                        <a:solidFill>
                          <a:schemeClr val="tx1"/>
                        </a:solidFill>
                        <a:effectLst/>
                        <a:latin typeface="+mn-lt"/>
                        <a:ea typeface="+mn-ea"/>
                        <a:cs typeface="+mn-cs"/>
                      </a:endParaRPr>
                    </a:p>
                  </a:txBody>
                  <a:tcPr marL="68580" marR="68580" marT="34290" marB="34290" anchor="ctr"/>
                </a:tc>
              </a:tr>
              <a:tr h="838200">
                <a:tc>
                  <a:txBody>
                    <a:bodyPr/>
                    <a:lstStyle/>
                    <a:p>
                      <a:r>
                        <a:rPr lang="en-US" sz="1800" dirty="0" smtClean="0"/>
                        <a:t>Changes</a:t>
                      </a:r>
                      <a:endParaRPr lang="en-US" sz="1800" dirty="0"/>
                    </a:p>
                  </a:txBody>
                  <a:tcPr marL="68580" marR="68580" marT="34290" marB="34290" anchor="ctr"/>
                </a:tc>
                <a:tc>
                  <a:txBody>
                    <a:bodyPr/>
                    <a:lstStyle/>
                    <a:p>
                      <a:r>
                        <a:rPr lang="en-US" sz="1400" b="0" i="0" u="none" strike="noStrike" kern="1200" baseline="0" dirty="0" smtClean="0">
                          <a:solidFill>
                            <a:schemeClr val="tx1"/>
                          </a:solidFill>
                          <a:latin typeface="+mn-lt"/>
                          <a:ea typeface="+mn-ea"/>
                          <a:cs typeface="+mn-cs"/>
                        </a:rPr>
                        <a:t>OMB still collecting data, but no specific PUE targets.</a:t>
                      </a:r>
                    </a:p>
                    <a:p>
                      <a:endParaRPr lang="en-US" sz="600" b="0" i="0" u="none" strike="noStrike" kern="1200" baseline="0" dirty="0" smtClean="0">
                        <a:solidFill>
                          <a:schemeClr val="tx1"/>
                        </a:solidFill>
                        <a:latin typeface="+mn-lt"/>
                        <a:ea typeface="+mn-ea"/>
                        <a:cs typeface="+mn-cs"/>
                      </a:endParaRPr>
                    </a:p>
                    <a:p>
                      <a:r>
                        <a:rPr lang="en-US" sz="1400" b="0" i="0" u="none" strike="noStrike" kern="1200" baseline="0" dirty="0" smtClean="0">
                          <a:solidFill>
                            <a:schemeClr val="tx1"/>
                          </a:solidFill>
                          <a:latin typeface="+mn-lt"/>
                          <a:ea typeface="+mn-ea"/>
                          <a:cs typeface="+mn-cs"/>
                        </a:rPr>
                        <a:t>Data center energy use and savings will be reported in accordance with OMB guidance and instructions to agency CIOs. </a:t>
                      </a:r>
                      <a:endParaRPr lang="en-US" sz="1400" baseline="0" dirty="0" smtClean="0"/>
                    </a:p>
                  </a:txBody>
                  <a:tcPr marL="68580" marR="68580" marT="34290" marB="34290" anchor="ctr"/>
                </a:tc>
              </a:tr>
              <a:tr h="571500">
                <a:tc>
                  <a:txBody>
                    <a:bodyPr/>
                    <a:lstStyle/>
                    <a:p>
                      <a:r>
                        <a:rPr lang="en-US" sz="1800" dirty="0" smtClean="0"/>
                        <a:t>Status/SRIP Targets</a:t>
                      </a:r>
                      <a:endParaRPr lang="en-US" sz="1800" dirty="0"/>
                    </a:p>
                  </a:txBody>
                  <a:tcPr marL="68580" marR="68580" marT="34290" marB="34290" anchor="ctr"/>
                </a:tc>
                <a:tc>
                  <a:txBody>
                    <a:bodyPr/>
                    <a:lstStyle/>
                    <a:p>
                      <a:pPr lvl="0">
                        <a:buFont typeface="Arial" panose="020B0604020202020204" pitchFamily="34" charset="0"/>
                        <a:buNone/>
                      </a:pPr>
                      <a:r>
                        <a:rPr lang="en-US" sz="1400" dirty="0" smtClean="0"/>
                        <a:t>N/A</a:t>
                      </a:r>
                      <a:endParaRPr lang="en-US" sz="1400" dirty="0"/>
                    </a:p>
                  </a:txBody>
                  <a:tcPr marL="68580" marR="68580" marT="34290" marB="34290" anchor="ctr"/>
                </a:tc>
              </a:tr>
              <a:tr h="494840">
                <a:tc>
                  <a:txBody>
                    <a:bodyPr/>
                    <a:lstStyle/>
                    <a:p>
                      <a:r>
                        <a:rPr lang="en-US" sz="1800" dirty="0" smtClean="0"/>
                        <a:t>Guidance Updates</a:t>
                      </a:r>
                      <a:endParaRPr lang="en-US" sz="1800" dirty="0"/>
                    </a:p>
                  </a:txBody>
                  <a:tcPr marL="68580" marR="68580" marT="34290" marB="34290" anchor="ctr"/>
                </a:tc>
                <a:tc>
                  <a:txBody>
                    <a:bodyPr/>
                    <a:lstStyle/>
                    <a:p>
                      <a:pPr lvl="0">
                        <a:buFont typeface="Arial" panose="020B0604020202020204" pitchFamily="34" charset="0"/>
                        <a:buNone/>
                      </a:pPr>
                      <a:r>
                        <a:rPr lang="en-US" sz="1400" dirty="0" smtClean="0"/>
                        <a:t>In June 2019, OMB</a:t>
                      </a:r>
                      <a:r>
                        <a:rPr lang="en-US" sz="1400" baseline="0" dirty="0" smtClean="0"/>
                        <a:t> released an update to the Data Center Optimization Initiative (DCOI),</a:t>
                      </a:r>
                      <a:r>
                        <a:rPr lang="en-US" sz="1400" dirty="0" smtClean="0"/>
                        <a:t> which replaces the previous DCOI articulated in OMB Memorandum M-16-19, </a:t>
                      </a:r>
                      <a:r>
                        <a:rPr lang="en-US" sz="1400" i="1" dirty="0" smtClean="0"/>
                        <a:t>Data Center Optimization Initiative Memorandum</a:t>
                      </a:r>
                      <a:r>
                        <a:rPr lang="en-US" sz="1400" i="0" dirty="0" smtClean="0"/>
                        <a:t>.</a:t>
                      </a:r>
                      <a:r>
                        <a:rPr lang="en-US" sz="1400" i="0" baseline="0" dirty="0" smtClean="0"/>
                        <a:t> This</a:t>
                      </a:r>
                      <a:r>
                        <a:rPr lang="en-US" sz="1400" baseline="0" dirty="0" smtClean="0"/>
                        <a:t> requires agencies to optimize and consolidate data centers to deliver better services to the public.</a:t>
                      </a:r>
                      <a:endParaRPr lang="en-US" sz="1400" dirty="0"/>
                    </a:p>
                  </a:txBody>
                  <a:tcPr marL="68580" marR="68580" marT="34290" marB="34290" anchor="ctr"/>
                </a:tc>
              </a:tr>
            </a:tbl>
          </a:graphicData>
        </a:graphic>
      </p:graphicFrame>
      <p:sp>
        <p:nvSpPr>
          <p:cNvPr id="2" name="Title 1"/>
          <p:cNvSpPr>
            <a:spLocks noGrp="1"/>
          </p:cNvSpPr>
          <p:nvPr>
            <p:ph type="title"/>
          </p:nvPr>
        </p:nvSpPr>
        <p:spPr/>
        <p:txBody>
          <a:bodyPr/>
          <a:lstStyle/>
          <a:p>
            <a:r>
              <a:rPr lang="en-US" dirty="0" smtClean="0"/>
              <a:t>Data Center Efficiency</a:t>
            </a:r>
            <a:endParaRPr lang="en-US" dirty="0"/>
          </a:p>
        </p:txBody>
      </p:sp>
    </p:spTree>
    <p:extLst>
      <p:ext uri="{BB962C8B-B14F-4D97-AF65-F5344CB8AC3E}">
        <p14:creationId xmlns:p14="http://schemas.microsoft.com/office/powerpoint/2010/main" val="2150867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86215860"/>
              </p:ext>
            </p:extLst>
          </p:nvPr>
        </p:nvGraphicFramePr>
        <p:xfrm>
          <a:off x="177800" y="1371600"/>
          <a:ext cx="8686800" cy="3933771"/>
        </p:xfrm>
        <a:graphic>
          <a:graphicData uri="http://schemas.openxmlformats.org/drawingml/2006/table">
            <a:tbl>
              <a:tblPr firstCol="1" bandRow="1">
                <a:tableStyleId>{9D7B26C5-4107-4FEC-AEDC-1716B250A1EF}</a:tableStyleId>
              </a:tblPr>
              <a:tblGrid>
                <a:gridCol w="1955800"/>
                <a:gridCol w="6731000"/>
              </a:tblGrid>
              <a:tr h="311803">
                <a:tc>
                  <a:txBody>
                    <a:bodyPr/>
                    <a:lstStyle/>
                    <a:p>
                      <a:r>
                        <a:rPr lang="en-US" sz="1800" dirty="0" smtClean="0"/>
                        <a:t>Objective</a:t>
                      </a:r>
                      <a:endParaRPr lang="en-US" sz="1800" dirty="0"/>
                    </a:p>
                  </a:txBody>
                  <a:tcPr marL="68580" marR="68580" marT="34290" marB="34290" anchor="ctr"/>
                </a:tc>
                <a:tc>
                  <a:txBody>
                    <a:bodyPr/>
                    <a:lstStyle/>
                    <a:p>
                      <a:r>
                        <a:rPr lang="en-US" sz="1400" dirty="0" smtClean="0"/>
                        <a:t>Improve efficiency</a:t>
                      </a:r>
                      <a:r>
                        <a:rPr lang="en-US" sz="1400" baseline="0" dirty="0" smtClean="0"/>
                        <a:t> of DOE</a:t>
                      </a:r>
                      <a:r>
                        <a:rPr lang="en-US" sz="1400" dirty="0" smtClean="0"/>
                        <a:t> operations</a:t>
                      </a:r>
                      <a:endParaRPr lang="en-US" sz="1400" dirty="0"/>
                    </a:p>
                  </a:txBody>
                  <a:tcPr marL="68580" marR="68580" marT="34290" marB="34290" anchor="ctr"/>
                </a:tc>
              </a:tr>
              <a:tr h="602597">
                <a:tc>
                  <a:txBody>
                    <a:bodyPr/>
                    <a:lstStyle/>
                    <a:p>
                      <a:r>
                        <a:rPr lang="en-US" sz="1800" dirty="0" smtClean="0"/>
                        <a:t>Old</a:t>
                      </a:r>
                      <a:r>
                        <a:rPr lang="en-US" sz="1800" baseline="0" dirty="0" smtClean="0"/>
                        <a:t> E.O. 13693</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50% Scope 1 &amp; 2 GHG emissions reduction by FY 2025 from a FY 2008 baseline.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25% Scope 3 GHG emissions reduction by FY 2025 from a FY 2008 baseline.</a:t>
                      </a:r>
                      <a:endParaRPr lang="en-US" sz="1400" dirty="0"/>
                    </a:p>
                  </a:txBody>
                  <a:tcPr marL="68580" marR="68580" marT="34290" marB="34290" anchor="ctr"/>
                </a:tc>
              </a:tr>
              <a:tr h="547762">
                <a:tc>
                  <a:txBody>
                    <a:bodyPr/>
                    <a:lstStyle/>
                    <a:p>
                      <a:r>
                        <a:rPr lang="en-US" sz="1800" dirty="0" smtClean="0"/>
                        <a:t>New</a:t>
                      </a:r>
                      <a:r>
                        <a:rPr lang="en-US" sz="1800" baseline="0" dirty="0" smtClean="0"/>
                        <a:t> E.O. 13834</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Agencies are instructed to track and report on greenhouse gas (GHG) emissions and reductions.</a:t>
                      </a:r>
                      <a:endParaRPr lang="en-US" sz="1400" dirty="0"/>
                    </a:p>
                  </a:txBody>
                  <a:tcPr marL="68580" marR="68580" marT="34290" marB="34290" anchor="ctr"/>
                </a:tc>
              </a:tr>
              <a:tr h="311803">
                <a:tc>
                  <a:txBody>
                    <a:bodyPr/>
                    <a:lstStyle/>
                    <a:p>
                      <a:r>
                        <a:rPr lang="en-US" sz="1800" dirty="0" smtClean="0"/>
                        <a:t>Statute</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hlinkClick r:id="rId2"/>
                        </a:rPr>
                        <a:t>42</a:t>
                      </a:r>
                      <a:r>
                        <a:rPr lang="en-US" sz="1400" baseline="0" dirty="0" smtClean="0">
                          <a:hlinkClick r:id="rId2"/>
                        </a:rPr>
                        <a:t> USC 17143</a:t>
                      </a:r>
                      <a:endParaRPr lang="en-US" sz="1400" dirty="0"/>
                    </a:p>
                  </a:txBody>
                  <a:tcPr marL="68580" marR="68580" marT="34290" marB="34290" anchor="ctr"/>
                </a:tc>
              </a:tr>
              <a:tr h="558372">
                <a:tc>
                  <a:txBody>
                    <a:bodyPr/>
                    <a:lstStyle/>
                    <a:p>
                      <a:r>
                        <a:rPr lang="en-US" sz="1800" dirty="0" smtClean="0"/>
                        <a:t>Changes</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u="none" strike="noStrike" kern="1200" baseline="0" dirty="0" smtClean="0"/>
                        <a:t>Scope 1 &amp; 2 GHG emissions continue to be tracked and reported, but no targets.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u="none" strike="noStrike" kern="1200" baseline="0" dirty="0" smtClean="0"/>
                        <a:t>Pending further guidance, Scope 3 will continue to be tracked internally. </a:t>
                      </a:r>
                      <a:endParaRPr lang="en-US" sz="1400" b="0" i="0" u="none" strike="noStrike" kern="1200" baseline="0" dirty="0" smtClean="0">
                        <a:solidFill>
                          <a:schemeClr val="tx1"/>
                        </a:solidFill>
                        <a:latin typeface="+mn-lt"/>
                        <a:ea typeface="+mn-ea"/>
                        <a:cs typeface="+mn-cs"/>
                      </a:endParaRPr>
                    </a:p>
                  </a:txBody>
                  <a:tcPr marL="68580" marR="68580" marT="34290" marB="34290" anchor="ctr"/>
                </a:tc>
              </a:tr>
              <a:tr h="457200">
                <a:tc>
                  <a:txBody>
                    <a:bodyPr/>
                    <a:lstStyle/>
                    <a:p>
                      <a:r>
                        <a:rPr lang="en-US" sz="1800" dirty="0" smtClean="0"/>
                        <a:t>Status/SRIP Targets</a:t>
                      </a:r>
                      <a:endParaRPr lang="en-US" sz="1800" dirty="0"/>
                    </a:p>
                  </a:txBody>
                  <a:tcPr marL="68580" marR="68580" marT="34290" marB="34290" anchor="ctr"/>
                </a:tc>
                <a:tc>
                  <a:txBody>
                    <a:bodyPr/>
                    <a:lstStyle/>
                    <a:p>
                      <a:r>
                        <a:rPr lang="en-US" sz="1400" dirty="0" smtClean="0"/>
                        <a:t>FY 18: -47.7%</a:t>
                      </a:r>
                      <a:r>
                        <a:rPr lang="en-US" sz="1400" baseline="0" dirty="0" smtClean="0"/>
                        <a:t> from FY 08; -7.8% from FY 17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FY 19 &amp; FY 20 – will continue to track and reduce GHG emissions</a:t>
                      </a:r>
                    </a:p>
                  </a:txBody>
                  <a:tcPr marL="68580" marR="68580" marT="34290" marB="34290" anchor="ctr"/>
                </a:tc>
              </a:tr>
              <a:tr h="457200">
                <a:tc>
                  <a:txBody>
                    <a:bodyPr/>
                    <a:lstStyle/>
                    <a:p>
                      <a:r>
                        <a:rPr lang="en-US" sz="1800" dirty="0" smtClean="0"/>
                        <a:t>Guidance Updates</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Within 120 days of these Instructions, GSA will propose methodologies to standardize and streamline Scope 3 reporting using data from GSA or other central sources. After review of GSA’s proposed Scope 3 methodologies, CEQ may update the Accounting Guidance for reporting for FY 2019 and beyond.</a:t>
                      </a:r>
                    </a:p>
                  </a:txBody>
                  <a:tcPr marL="68580" marR="68580" marT="34290" marB="34290" anchor="ctr"/>
                </a:tc>
              </a:tr>
            </a:tbl>
          </a:graphicData>
        </a:graphic>
      </p:graphicFrame>
      <p:sp>
        <p:nvSpPr>
          <p:cNvPr id="2" name="Title 1"/>
          <p:cNvSpPr>
            <a:spLocks noGrp="1"/>
          </p:cNvSpPr>
          <p:nvPr>
            <p:ph type="title"/>
          </p:nvPr>
        </p:nvSpPr>
        <p:spPr/>
        <p:txBody>
          <a:bodyPr/>
          <a:lstStyle/>
          <a:p>
            <a:r>
              <a:rPr lang="en-US" dirty="0"/>
              <a:t>Greenhouse Gas Management</a:t>
            </a:r>
          </a:p>
        </p:txBody>
      </p:sp>
    </p:spTree>
    <p:extLst>
      <p:ext uri="{BB962C8B-B14F-4D97-AF65-F5344CB8AC3E}">
        <p14:creationId xmlns:p14="http://schemas.microsoft.com/office/powerpoint/2010/main" val="2770920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11"/>
          <p:cNvSpPr>
            <a:spLocks/>
          </p:cNvSpPr>
          <p:nvPr/>
        </p:nvSpPr>
        <p:spPr bwMode="auto">
          <a:xfrm>
            <a:off x="2667000" y="5029200"/>
            <a:ext cx="342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buFont typeface="Arial" charset="0"/>
              <a:buNone/>
            </a:pPr>
            <a:endParaRPr lang="en-US" sz="400" b="1" dirty="0" smtClean="0">
              <a:solidFill>
                <a:prstClr val="white"/>
              </a:solidFill>
              <a:cs typeface="Arial" charset="0"/>
            </a:endParaRPr>
          </a:p>
          <a:p>
            <a:pPr algn="ctr" fontAlgn="base">
              <a:spcBef>
                <a:spcPct val="20000"/>
              </a:spcBef>
              <a:spcAft>
                <a:spcPct val="0"/>
              </a:spcAft>
              <a:buFont typeface="Arial" charset="0"/>
              <a:buNone/>
            </a:pPr>
            <a:r>
              <a:rPr lang="en-US" sz="4000" b="1" dirty="0" smtClean="0">
                <a:solidFill>
                  <a:prstClr val="white"/>
                </a:solidFill>
                <a:cs typeface="Arial" charset="0"/>
              </a:rPr>
              <a:t>Questions?</a:t>
            </a:r>
          </a:p>
        </p:txBody>
      </p:sp>
    </p:spTree>
    <p:extLst>
      <p:ext uri="{BB962C8B-B14F-4D97-AF65-F5344CB8AC3E}">
        <p14:creationId xmlns:p14="http://schemas.microsoft.com/office/powerpoint/2010/main" val="394683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itle 11"/>
          <p:cNvSpPr>
            <a:spLocks/>
          </p:cNvSpPr>
          <p:nvPr/>
        </p:nvSpPr>
        <p:spPr bwMode="auto">
          <a:xfrm>
            <a:off x="2667000" y="5029200"/>
            <a:ext cx="342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buFont typeface="Arial" charset="0"/>
              <a:buNone/>
            </a:pPr>
            <a:endParaRPr lang="en-US" sz="400" b="1" dirty="0" smtClean="0">
              <a:solidFill>
                <a:prstClr val="white"/>
              </a:solidFill>
              <a:cs typeface="Arial" charset="0"/>
            </a:endParaRPr>
          </a:p>
          <a:p>
            <a:pPr fontAlgn="base">
              <a:spcBef>
                <a:spcPct val="20000"/>
              </a:spcBef>
              <a:spcAft>
                <a:spcPct val="0"/>
              </a:spcAft>
              <a:buFont typeface="Arial" charset="0"/>
              <a:buNone/>
            </a:pPr>
            <a:r>
              <a:rPr lang="en-US" sz="4000" b="1" dirty="0" smtClean="0">
                <a:solidFill>
                  <a:prstClr val="white"/>
                </a:solidFill>
                <a:cs typeface="Arial" charset="0"/>
              </a:rPr>
              <a:t>Appendix</a:t>
            </a:r>
          </a:p>
        </p:txBody>
      </p:sp>
    </p:spTree>
    <p:extLst>
      <p:ext uri="{BB962C8B-B14F-4D97-AF65-F5344CB8AC3E}">
        <p14:creationId xmlns:p14="http://schemas.microsoft.com/office/powerpoint/2010/main" val="2247031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solidFill>
                  <a:schemeClr val="accent4"/>
                </a:solidFill>
              </a:rPr>
              <a:t>Goals:</a:t>
            </a:r>
          </a:p>
          <a:p>
            <a:pPr marL="457200" lvl="1" indent="0">
              <a:spcBef>
                <a:spcPts val="1200"/>
              </a:spcBef>
              <a:spcAft>
                <a:spcPts val="1200"/>
              </a:spcAft>
              <a:buNone/>
            </a:pPr>
            <a:r>
              <a:rPr lang="en-US" dirty="0" smtClean="0"/>
              <a:t>(</a:t>
            </a:r>
            <a:r>
              <a:rPr lang="en-US" dirty="0"/>
              <a:t>a) </a:t>
            </a:r>
            <a:r>
              <a:rPr lang="en-US" b="1" dirty="0"/>
              <a:t>Achieve and maintain annual reductions in building energy use </a:t>
            </a:r>
            <a:r>
              <a:rPr lang="en-US" dirty="0"/>
              <a:t>and implement energy efficiency measures that reduce costs; </a:t>
            </a:r>
          </a:p>
          <a:p>
            <a:pPr marL="457200" lvl="1" indent="0">
              <a:spcAft>
                <a:spcPts val="1200"/>
              </a:spcAft>
              <a:buNone/>
            </a:pPr>
            <a:r>
              <a:rPr lang="en-US" dirty="0"/>
              <a:t>(b) </a:t>
            </a:r>
            <a:r>
              <a:rPr lang="en-US" b="1" dirty="0"/>
              <a:t>Meet statutory requirements </a:t>
            </a:r>
            <a:r>
              <a:rPr lang="en-US" dirty="0"/>
              <a:t>relating to the consumption of </a:t>
            </a:r>
            <a:r>
              <a:rPr lang="en-US" b="1" dirty="0"/>
              <a:t>renewable energy and electricity</a:t>
            </a:r>
            <a:r>
              <a:rPr lang="en-US" dirty="0"/>
              <a:t>; </a:t>
            </a:r>
          </a:p>
          <a:p>
            <a:pPr marL="457200" lvl="1" indent="0">
              <a:spcAft>
                <a:spcPts val="1200"/>
              </a:spcAft>
              <a:buNone/>
            </a:pPr>
            <a:r>
              <a:rPr lang="en-US" dirty="0"/>
              <a:t>(c) </a:t>
            </a:r>
            <a:r>
              <a:rPr lang="en-US" b="1" dirty="0"/>
              <a:t>Reduce potable and non-potable water consumption</a:t>
            </a:r>
            <a:r>
              <a:rPr lang="en-US" dirty="0"/>
              <a:t>, and comply with </a:t>
            </a:r>
            <a:r>
              <a:rPr lang="en-US" dirty="0" smtClean="0"/>
              <a:t>storm-water </a:t>
            </a:r>
            <a:r>
              <a:rPr lang="en-US" dirty="0"/>
              <a:t>management requirements; </a:t>
            </a:r>
          </a:p>
          <a:p>
            <a:pPr marL="457200" lvl="1" indent="0">
              <a:spcAft>
                <a:spcPts val="1200"/>
              </a:spcAft>
              <a:buNone/>
            </a:pPr>
            <a:r>
              <a:rPr lang="en-US" dirty="0"/>
              <a:t>(d) </a:t>
            </a:r>
            <a:r>
              <a:rPr lang="en-US" b="1" dirty="0"/>
              <a:t>Utilize performance contracting </a:t>
            </a:r>
            <a:r>
              <a:rPr lang="en-US" dirty="0"/>
              <a:t>to achieve energy, water, building modernization, and infrastructure goals; </a:t>
            </a:r>
          </a:p>
        </p:txBody>
      </p:sp>
      <p:sp>
        <p:nvSpPr>
          <p:cNvPr id="3" name="Title 2"/>
          <p:cNvSpPr>
            <a:spLocks noGrp="1"/>
          </p:cNvSpPr>
          <p:nvPr>
            <p:ph type="title"/>
          </p:nvPr>
        </p:nvSpPr>
        <p:spPr>
          <a:xfrm>
            <a:off x="177799" y="0"/>
            <a:ext cx="6786671" cy="901700"/>
          </a:xfrm>
        </p:spPr>
        <p:txBody>
          <a:bodyPr/>
          <a:lstStyle/>
          <a:p>
            <a:r>
              <a:rPr lang="en-US" dirty="0"/>
              <a:t>E.O. 13834, Efficient Federal Operations</a:t>
            </a:r>
          </a:p>
        </p:txBody>
      </p:sp>
    </p:spTree>
    <p:extLst>
      <p:ext uri="{BB962C8B-B14F-4D97-AF65-F5344CB8AC3E}">
        <p14:creationId xmlns:p14="http://schemas.microsoft.com/office/powerpoint/2010/main" val="3241894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229600" cy="4876800"/>
          </a:xfrm>
        </p:spPr>
        <p:txBody>
          <a:bodyPr/>
          <a:lstStyle/>
          <a:p>
            <a:pPr marL="0" indent="0">
              <a:buNone/>
            </a:pPr>
            <a:r>
              <a:rPr lang="en-US" b="1" dirty="0" smtClean="0">
                <a:solidFill>
                  <a:schemeClr val="accent4"/>
                </a:solidFill>
              </a:rPr>
              <a:t>Goals (continued):</a:t>
            </a:r>
          </a:p>
          <a:p>
            <a:pPr marL="457200" lvl="1" indent="0">
              <a:spcAft>
                <a:spcPts val="600"/>
              </a:spcAft>
              <a:buNone/>
            </a:pPr>
            <a:r>
              <a:rPr lang="en-US" sz="1800" dirty="0" smtClean="0"/>
              <a:t>(e</a:t>
            </a:r>
            <a:r>
              <a:rPr lang="en-US" dirty="0" smtClean="0"/>
              <a:t>) </a:t>
            </a:r>
            <a:r>
              <a:rPr lang="en-US" b="1" dirty="0" smtClean="0"/>
              <a:t>Ensure that </a:t>
            </a:r>
            <a:r>
              <a:rPr lang="en-US" dirty="0" smtClean="0"/>
              <a:t>new </a:t>
            </a:r>
            <a:r>
              <a:rPr lang="en-US" b="1" dirty="0" smtClean="0"/>
              <a:t>construction and major renovations conform to applicable building energy efficiency requirements </a:t>
            </a:r>
            <a:r>
              <a:rPr lang="en-US" dirty="0" smtClean="0"/>
              <a:t>and sustainable design principles; … and annually assess and report on building conformance to sustainability metrics; </a:t>
            </a:r>
            <a:endParaRPr lang="en-US" dirty="0"/>
          </a:p>
          <a:p>
            <a:pPr marL="457200" lvl="1" indent="0">
              <a:spcAft>
                <a:spcPts val="600"/>
              </a:spcAft>
              <a:buNone/>
            </a:pPr>
            <a:r>
              <a:rPr lang="en-US" dirty="0" smtClean="0"/>
              <a:t>(</a:t>
            </a:r>
            <a:r>
              <a:rPr lang="en-US" dirty="0"/>
              <a:t>f) </a:t>
            </a:r>
            <a:r>
              <a:rPr lang="en-US" b="1" dirty="0"/>
              <a:t>Implement waste prevention and recycling measures</a:t>
            </a:r>
            <a:r>
              <a:rPr lang="en-US" dirty="0"/>
              <a:t> and comply with all Federal requirements with regard to solid, hazardous, and toxic waste management and disposal; </a:t>
            </a:r>
          </a:p>
          <a:p>
            <a:pPr marL="457200" lvl="1" indent="0">
              <a:spcAft>
                <a:spcPts val="600"/>
              </a:spcAft>
              <a:buNone/>
            </a:pPr>
            <a:r>
              <a:rPr lang="en-US" dirty="0"/>
              <a:t>(g) </a:t>
            </a:r>
            <a:r>
              <a:rPr lang="en-US" b="1" dirty="0"/>
              <a:t>Acquire, use, and dispose of products </a:t>
            </a:r>
            <a:r>
              <a:rPr lang="en-US" dirty="0"/>
              <a:t>and services, including electronics, </a:t>
            </a:r>
            <a:r>
              <a:rPr lang="en-US" b="1" dirty="0"/>
              <a:t>in accordance with statutory </a:t>
            </a:r>
            <a:r>
              <a:rPr lang="en-US" dirty="0" smtClean="0"/>
              <a:t>mandates, … and </a:t>
            </a:r>
            <a:r>
              <a:rPr lang="en-US" dirty="0"/>
              <a:t>other applicable </a:t>
            </a:r>
            <a:r>
              <a:rPr lang="en-US" b="1" dirty="0"/>
              <a:t>Federal procurement policies</a:t>
            </a:r>
            <a:r>
              <a:rPr lang="en-US" dirty="0"/>
              <a:t>; and </a:t>
            </a:r>
          </a:p>
          <a:p>
            <a:pPr marL="457200" lvl="1" indent="0">
              <a:spcAft>
                <a:spcPts val="600"/>
              </a:spcAft>
              <a:buNone/>
            </a:pPr>
            <a:r>
              <a:rPr lang="en-US" dirty="0"/>
              <a:t>(h) </a:t>
            </a:r>
            <a:r>
              <a:rPr lang="en-US" b="1" dirty="0"/>
              <a:t>Track and</a:t>
            </a:r>
            <a:r>
              <a:rPr lang="en-US" dirty="0"/>
              <a:t>, as required by section 7(b) of this order, </a:t>
            </a:r>
            <a:r>
              <a:rPr lang="en-US" b="1" dirty="0"/>
              <a:t>report on energy management activities, performance improvements, cost reductions, greenhouse gas emissions, energy and water savings, </a:t>
            </a:r>
            <a:r>
              <a:rPr lang="en-US" dirty="0"/>
              <a:t>and other appropriate performance measures. </a:t>
            </a:r>
            <a:endParaRPr lang="en-US" b="1" dirty="0"/>
          </a:p>
        </p:txBody>
      </p:sp>
      <p:sp>
        <p:nvSpPr>
          <p:cNvPr id="3" name="Title 2"/>
          <p:cNvSpPr>
            <a:spLocks noGrp="1"/>
          </p:cNvSpPr>
          <p:nvPr>
            <p:ph type="title"/>
          </p:nvPr>
        </p:nvSpPr>
        <p:spPr>
          <a:xfrm>
            <a:off x="177799" y="0"/>
            <a:ext cx="6567558" cy="901700"/>
          </a:xfrm>
        </p:spPr>
        <p:txBody>
          <a:bodyPr/>
          <a:lstStyle/>
          <a:p>
            <a:r>
              <a:rPr lang="en-US" dirty="0"/>
              <a:t>E.O. 13834, Efficient Federal Operations</a:t>
            </a:r>
          </a:p>
        </p:txBody>
      </p:sp>
    </p:spTree>
    <p:extLst>
      <p:ext uri="{BB962C8B-B14F-4D97-AF65-F5344CB8AC3E}">
        <p14:creationId xmlns:p14="http://schemas.microsoft.com/office/powerpoint/2010/main" val="4012542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90675"/>
            <a:ext cx="8077200" cy="3514725"/>
          </a:xfrm>
        </p:spPr>
        <p:txBody>
          <a:bodyPr/>
          <a:lstStyle/>
          <a:p>
            <a:pPr marL="514350" indent="-514350">
              <a:lnSpc>
                <a:spcPct val="150000"/>
              </a:lnSpc>
              <a:buFont typeface="+mj-lt"/>
              <a:buAutoNum type="romanUcPeriod"/>
            </a:pPr>
            <a:r>
              <a:rPr lang="en-US" dirty="0" smtClean="0"/>
              <a:t>FY 2018 OMB Scorecard</a:t>
            </a:r>
          </a:p>
          <a:p>
            <a:pPr marL="514350" indent="-514350">
              <a:lnSpc>
                <a:spcPct val="150000"/>
              </a:lnSpc>
              <a:buFont typeface="+mj-lt"/>
              <a:buAutoNum type="romanUcPeriod"/>
            </a:pPr>
            <a:r>
              <a:rPr lang="en-US" dirty="0" smtClean="0"/>
              <a:t>E.O. 13834 Implementation Instructions Crosswalk</a:t>
            </a:r>
          </a:p>
          <a:p>
            <a:pPr marL="914400" lvl="1" indent="-514350">
              <a:lnSpc>
                <a:spcPct val="150000"/>
              </a:lnSpc>
              <a:buFont typeface="+mj-lt"/>
              <a:buAutoNum type="romanUcPeriod"/>
            </a:pPr>
            <a:r>
              <a:rPr lang="en-US" dirty="0" smtClean="0"/>
              <a:t>Goal by Goal Crosswalk, Changes, Guidance Updates</a:t>
            </a:r>
          </a:p>
          <a:p>
            <a:pPr marL="514350" indent="-514350">
              <a:lnSpc>
                <a:spcPct val="150000"/>
              </a:lnSpc>
              <a:buFont typeface="+mj-lt"/>
              <a:buAutoNum type="romanUcPeriod"/>
            </a:pPr>
            <a:r>
              <a:rPr lang="en-US" dirty="0" smtClean="0"/>
              <a:t>Questions?</a:t>
            </a:r>
          </a:p>
          <a:p>
            <a:pPr marL="400050" lvl="1"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719003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FY 2018 OMB Scorecard</a:t>
            </a:r>
            <a:endParaRPr lang="en-US" dirty="0"/>
          </a:p>
        </p:txBody>
      </p:sp>
      <p:pic>
        <p:nvPicPr>
          <p:cNvPr id="4" name="Picture 3"/>
          <p:cNvPicPr>
            <a:picLocks noChangeAspect="1"/>
          </p:cNvPicPr>
          <p:nvPr/>
        </p:nvPicPr>
        <p:blipFill>
          <a:blip r:embed="rId3"/>
          <a:stretch>
            <a:fillRect/>
          </a:stretch>
        </p:blipFill>
        <p:spPr>
          <a:xfrm>
            <a:off x="-20715" y="1524000"/>
            <a:ext cx="9176380" cy="4555924"/>
          </a:xfrm>
          <a:prstGeom prst="rect">
            <a:avLst/>
          </a:prstGeom>
        </p:spPr>
      </p:pic>
    </p:spTree>
    <p:extLst>
      <p:ext uri="{BB962C8B-B14F-4D97-AF65-F5344CB8AC3E}">
        <p14:creationId xmlns:p14="http://schemas.microsoft.com/office/powerpoint/2010/main" val="3590951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4165475"/>
              </p:ext>
            </p:extLst>
          </p:nvPr>
        </p:nvGraphicFramePr>
        <p:xfrm>
          <a:off x="177800" y="1295400"/>
          <a:ext cx="8686800" cy="4533022"/>
        </p:xfrm>
        <a:graphic>
          <a:graphicData uri="http://schemas.openxmlformats.org/drawingml/2006/table">
            <a:tbl>
              <a:tblPr firstCol="1" bandRow="1">
                <a:tableStyleId>{9D7B26C5-4107-4FEC-AEDC-1716B250A1EF}</a:tableStyleId>
              </a:tblPr>
              <a:tblGrid>
                <a:gridCol w="2133600"/>
                <a:gridCol w="6553200"/>
              </a:tblGrid>
              <a:tr h="311803">
                <a:tc>
                  <a:txBody>
                    <a:bodyPr/>
                    <a:lstStyle/>
                    <a:p>
                      <a:r>
                        <a:rPr lang="en-US" sz="1800" dirty="0" smtClean="0"/>
                        <a:t>Objective</a:t>
                      </a:r>
                      <a:endParaRPr lang="en-US" sz="1800" dirty="0"/>
                    </a:p>
                  </a:txBody>
                  <a:tcPr marL="68580" marR="68580" marT="34290" marB="34290" anchor="ctr"/>
                </a:tc>
                <a:tc>
                  <a:txBody>
                    <a:bodyPr/>
                    <a:lstStyle/>
                    <a:p>
                      <a:r>
                        <a:rPr lang="en-US" sz="1400" dirty="0" smtClean="0"/>
                        <a:t>Improve energy use/efficiency</a:t>
                      </a:r>
                      <a:r>
                        <a:rPr lang="en-US" sz="1400" baseline="0" dirty="0" smtClean="0"/>
                        <a:t> of DOE</a:t>
                      </a:r>
                      <a:r>
                        <a:rPr lang="en-US" sz="1400" dirty="0" smtClean="0"/>
                        <a:t> facilities</a:t>
                      </a:r>
                      <a:endParaRPr lang="en-US" sz="1400" dirty="0"/>
                    </a:p>
                  </a:txBody>
                  <a:tcPr marL="68580" marR="68580" marT="34290" marB="34290" anchor="ctr"/>
                </a:tc>
              </a:tr>
              <a:tr h="678797">
                <a:tc>
                  <a:txBody>
                    <a:bodyPr/>
                    <a:lstStyle/>
                    <a:p>
                      <a:r>
                        <a:rPr lang="en-US" sz="1800" dirty="0" smtClean="0"/>
                        <a:t>Old</a:t>
                      </a:r>
                      <a:r>
                        <a:rPr lang="en-US" sz="1800" baseline="0" dirty="0" smtClean="0"/>
                        <a:t> E.O. 13693</a:t>
                      </a:r>
                      <a:endParaRPr lang="en-US" sz="1800" dirty="0"/>
                    </a:p>
                  </a:txBody>
                  <a:tcPr marL="68580" marR="68580" marT="34290" marB="34290" anchor="ctr"/>
                </a:tc>
                <a:tc>
                  <a:txBody>
                    <a:bodyPr/>
                    <a:lstStyle/>
                    <a:p>
                      <a:r>
                        <a:rPr lang="en-US" sz="1400" u="none" strike="noStrike" kern="1200" baseline="0" dirty="0" smtClean="0"/>
                        <a:t>25% energy intensity (Btu per gross square foot) reduction in goal-subject buildings by FY 2025 from a FY 2015 baseline.</a:t>
                      </a:r>
                    </a:p>
                    <a:p>
                      <a:endParaRPr lang="en-US" sz="600" b="0" i="0" u="none" strike="noStrike" kern="1200" baseline="0" dirty="0" smtClean="0">
                        <a:solidFill>
                          <a:schemeClr val="dk1"/>
                        </a:solidFill>
                        <a:latin typeface="+mn-lt"/>
                        <a:ea typeface="+mn-ea"/>
                        <a:cs typeface="+mn-cs"/>
                      </a:endParaRPr>
                    </a:p>
                    <a:p>
                      <a:r>
                        <a:rPr lang="en-US" sz="1400" b="0" i="0" u="none" strike="noStrike" kern="1200" baseline="0" dirty="0" smtClean="0">
                          <a:solidFill>
                            <a:schemeClr val="dk1"/>
                          </a:solidFill>
                          <a:latin typeface="+mn-lt"/>
                          <a:ea typeface="+mn-ea"/>
                          <a:cs typeface="+mn-cs"/>
                        </a:rPr>
                        <a:t>Net-zero energy buildings.</a:t>
                      </a:r>
                    </a:p>
                  </a:txBody>
                  <a:tcPr marL="68580" marR="68580" marT="34290" marB="34290" anchor="ctr"/>
                </a:tc>
              </a:tr>
              <a:tr h="547762">
                <a:tc>
                  <a:txBody>
                    <a:bodyPr/>
                    <a:lstStyle/>
                    <a:p>
                      <a:r>
                        <a:rPr lang="en-US" sz="1800" dirty="0" smtClean="0"/>
                        <a:t>New</a:t>
                      </a:r>
                      <a:r>
                        <a:rPr lang="en-US" sz="1800" baseline="0" dirty="0" smtClean="0"/>
                        <a:t> E.O. 13834</a:t>
                      </a:r>
                      <a:endParaRPr lang="en-US" sz="1800" dirty="0"/>
                    </a:p>
                  </a:txBody>
                  <a:tcPr marL="68580" marR="68580" marT="34290" marB="34290" anchor="ctr"/>
                </a:tc>
                <a:tc>
                  <a:txBody>
                    <a:bodyPr/>
                    <a:lstStyle/>
                    <a:p>
                      <a:r>
                        <a:rPr lang="en-US" sz="1400" dirty="0" smtClean="0"/>
                        <a:t>Achieve and maintain annual reductions in building energy use and implement energy efficiency measures that reduce costs</a:t>
                      </a:r>
                      <a:endParaRPr lang="en-US" sz="1400" dirty="0"/>
                    </a:p>
                  </a:txBody>
                  <a:tcPr marL="68580" marR="68580" marT="34290" marB="34290" anchor="ctr"/>
                </a:tc>
              </a:tr>
              <a:tr h="311803">
                <a:tc>
                  <a:txBody>
                    <a:bodyPr/>
                    <a:lstStyle/>
                    <a:p>
                      <a:r>
                        <a:rPr lang="en-US" sz="1800" dirty="0" smtClean="0"/>
                        <a:t>Statute</a:t>
                      </a:r>
                      <a:endParaRPr lang="en-US" sz="1800" dirty="0"/>
                    </a:p>
                  </a:txBody>
                  <a:tcPr marL="68580" marR="68580" marT="34290" marB="34290" anchor="ctr"/>
                </a:tc>
                <a:tc>
                  <a:txBody>
                    <a:bodyPr/>
                    <a:lstStyle/>
                    <a:p>
                      <a:r>
                        <a:rPr lang="en-US" sz="1400" u="sng" dirty="0" smtClean="0">
                          <a:effectLst/>
                          <a:hlinkClick r:id="rId2"/>
                        </a:rPr>
                        <a:t>42 USC §8253</a:t>
                      </a:r>
                      <a:r>
                        <a:rPr lang="en-US" sz="1400" dirty="0" smtClean="0"/>
                        <a:t>, </a:t>
                      </a:r>
                      <a:r>
                        <a:rPr lang="en-US" sz="1400" u="sng" dirty="0" smtClean="0">
                          <a:effectLst/>
                          <a:hlinkClick r:id="rId3"/>
                        </a:rPr>
                        <a:t>42 USC §6834</a:t>
                      </a:r>
                      <a:endParaRPr lang="en-US" sz="1400" dirty="0"/>
                    </a:p>
                  </a:txBody>
                  <a:tcPr marL="68580" marR="68580" marT="34290" marB="34290" anchor="ctr"/>
                </a:tc>
              </a:tr>
              <a:tr h="816835">
                <a:tc>
                  <a:txBody>
                    <a:bodyPr/>
                    <a:lstStyle/>
                    <a:p>
                      <a:r>
                        <a:rPr lang="en-US" sz="1800" dirty="0" smtClean="0"/>
                        <a:t>Changes</a:t>
                      </a:r>
                      <a:endParaRPr lang="en-US" sz="1800" dirty="0"/>
                    </a:p>
                  </a:txBody>
                  <a:tcPr marL="68580" marR="68580" marT="34290" marB="34290" anchor="ctr"/>
                </a:tc>
                <a:tc>
                  <a:txBody>
                    <a:bodyPr/>
                    <a:lstStyle/>
                    <a:p>
                      <a:pPr>
                        <a:lnSpc>
                          <a:spcPct val="100000"/>
                        </a:lnSpc>
                      </a:pPr>
                      <a:r>
                        <a:rPr lang="en-US" sz="1400" dirty="0" smtClean="0"/>
                        <a:t>Reverts back to statute: 25% by FY</a:t>
                      </a:r>
                      <a:r>
                        <a:rPr lang="en-US" sz="1400" baseline="0" dirty="0" smtClean="0"/>
                        <a:t> 2025 from FY 2015 reverts back to achieving 30% from FY 2003 baseline and annual reductions.</a:t>
                      </a:r>
                    </a:p>
                    <a:p>
                      <a:pPr>
                        <a:lnSpc>
                          <a:spcPct val="100000"/>
                        </a:lnSpc>
                      </a:pPr>
                      <a:endParaRPr lang="en-US" sz="600" baseline="0" dirty="0" smtClean="0"/>
                    </a:p>
                    <a:p>
                      <a:pPr>
                        <a:lnSpc>
                          <a:spcPct val="100000"/>
                        </a:lnSpc>
                      </a:pPr>
                      <a:r>
                        <a:rPr lang="en-US" sz="1400" baseline="0" dirty="0" smtClean="0"/>
                        <a:t>Statute still has zero fossil fuel requirement for new and major renovations.</a:t>
                      </a:r>
                    </a:p>
                    <a:p>
                      <a:pPr>
                        <a:lnSpc>
                          <a:spcPct val="100000"/>
                        </a:lnSpc>
                      </a:pPr>
                      <a:endParaRPr lang="en-US" sz="600" baseline="0" dirty="0" smtClean="0"/>
                    </a:p>
                    <a:p>
                      <a:pPr>
                        <a:lnSpc>
                          <a:spcPct val="100000"/>
                        </a:lnSpc>
                      </a:pPr>
                      <a:r>
                        <a:rPr lang="en-US" sz="1400" dirty="0" smtClean="0"/>
                        <a:t>Agencies</a:t>
                      </a:r>
                      <a:r>
                        <a:rPr lang="en-US" sz="1400" baseline="0" dirty="0" smtClean="0"/>
                        <a:t> to set annual targets through FY 2025. </a:t>
                      </a:r>
                    </a:p>
                  </a:txBody>
                  <a:tcPr marL="68580" marR="68580" marT="34290" marB="34290" anchor="ctr"/>
                </a:tc>
              </a:tr>
              <a:tr h="685800">
                <a:tc>
                  <a:txBody>
                    <a:bodyPr/>
                    <a:lstStyle/>
                    <a:p>
                      <a:r>
                        <a:rPr lang="en-US" sz="1800" dirty="0" smtClean="0"/>
                        <a:t>Status/SRIP Targets</a:t>
                      </a:r>
                      <a:endParaRPr lang="en-US" sz="1800" dirty="0"/>
                    </a:p>
                  </a:txBody>
                  <a:tcPr marL="68580" marR="68580" marT="34290" marB="34290" anchor="ctr"/>
                </a:tc>
                <a:tc>
                  <a:txBody>
                    <a:bodyPr/>
                    <a:lstStyle/>
                    <a:p>
                      <a:r>
                        <a:rPr lang="en-US" sz="1400" dirty="0" smtClean="0"/>
                        <a:t>FY 18: -38.2%</a:t>
                      </a:r>
                      <a:r>
                        <a:rPr lang="en-US" sz="1400" baseline="0" dirty="0" smtClean="0"/>
                        <a:t> from FY 03; -1.2% from FY 17</a:t>
                      </a:r>
                      <a:endParaRPr lang="en-US" sz="1400" dirty="0" smtClean="0"/>
                    </a:p>
                    <a:p>
                      <a:r>
                        <a:rPr lang="en-US" sz="1400" dirty="0" smtClean="0"/>
                        <a:t>FY 19:</a:t>
                      </a:r>
                      <a:r>
                        <a:rPr lang="en-US" sz="1400" baseline="0" dirty="0" smtClean="0"/>
                        <a:t> -0.5% from FY 18</a:t>
                      </a:r>
                      <a:endParaRPr lang="en-US" sz="14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FY 20:</a:t>
                      </a:r>
                      <a:r>
                        <a:rPr lang="en-US" sz="1400" baseline="0" dirty="0" smtClean="0"/>
                        <a:t> -0.5% from FY 19</a:t>
                      </a:r>
                      <a:endParaRPr lang="en-US" sz="1400" dirty="0" smtClean="0"/>
                    </a:p>
                  </a:txBody>
                  <a:tcPr marL="68580" marR="68580" marT="34290" marB="34290" anchor="ctr"/>
                </a:tc>
              </a:tr>
              <a:tr h="685800">
                <a:tc>
                  <a:txBody>
                    <a:bodyPr/>
                    <a:lstStyle/>
                    <a:p>
                      <a:r>
                        <a:rPr lang="en-US" sz="1800" dirty="0" smtClean="0"/>
                        <a:t>Guidance</a:t>
                      </a:r>
                      <a:r>
                        <a:rPr lang="en-US" sz="1800" baseline="0" dirty="0" smtClean="0"/>
                        <a:t> Updates</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None</a:t>
                      </a:r>
                    </a:p>
                  </a:txBody>
                  <a:tcPr marL="68580" marR="68580" marT="34290" marB="34290" anchor="ctr"/>
                </a:tc>
              </a:tr>
            </a:tbl>
          </a:graphicData>
        </a:graphic>
      </p:graphicFrame>
      <p:sp>
        <p:nvSpPr>
          <p:cNvPr id="2" name="Title 1"/>
          <p:cNvSpPr>
            <a:spLocks noGrp="1"/>
          </p:cNvSpPr>
          <p:nvPr>
            <p:ph type="title"/>
          </p:nvPr>
        </p:nvSpPr>
        <p:spPr/>
        <p:txBody>
          <a:bodyPr/>
          <a:lstStyle/>
          <a:p>
            <a:r>
              <a:rPr lang="en-US" dirty="0" smtClean="0"/>
              <a:t>Energy Management </a:t>
            </a:r>
            <a:endParaRPr lang="en-US" dirty="0"/>
          </a:p>
        </p:txBody>
      </p:sp>
    </p:spTree>
    <p:extLst>
      <p:ext uri="{BB962C8B-B14F-4D97-AF65-F5344CB8AC3E}">
        <p14:creationId xmlns:p14="http://schemas.microsoft.com/office/powerpoint/2010/main" val="333790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54568747"/>
              </p:ext>
            </p:extLst>
          </p:nvPr>
        </p:nvGraphicFramePr>
        <p:xfrm>
          <a:off x="177800" y="1049018"/>
          <a:ext cx="8686800" cy="5629889"/>
        </p:xfrm>
        <a:graphic>
          <a:graphicData uri="http://schemas.openxmlformats.org/drawingml/2006/table">
            <a:tbl>
              <a:tblPr firstCol="1" bandRow="1">
                <a:tableStyleId>{9D7B26C5-4107-4FEC-AEDC-1716B250A1EF}</a:tableStyleId>
              </a:tblPr>
              <a:tblGrid>
                <a:gridCol w="2133600"/>
                <a:gridCol w="6553200"/>
              </a:tblGrid>
              <a:tr h="302559">
                <a:tc>
                  <a:txBody>
                    <a:bodyPr/>
                    <a:lstStyle/>
                    <a:p>
                      <a:r>
                        <a:rPr lang="en-US" sz="1800" dirty="0" smtClean="0"/>
                        <a:t>Objective</a:t>
                      </a:r>
                      <a:endParaRPr lang="en-US" sz="1800" dirty="0"/>
                    </a:p>
                  </a:txBody>
                  <a:tcPr marL="68580" marR="68580" marT="34290" marB="34290" anchor="ctr"/>
                </a:tc>
                <a:tc>
                  <a:txBody>
                    <a:bodyPr/>
                    <a:lstStyle/>
                    <a:p>
                      <a:r>
                        <a:rPr lang="en-US" sz="1400" dirty="0" smtClean="0"/>
                        <a:t>Increase clean and renewable</a:t>
                      </a:r>
                      <a:r>
                        <a:rPr lang="en-US" sz="1400" baseline="0" dirty="0" smtClean="0"/>
                        <a:t> energy use </a:t>
                      </a:r>
                      <a:endParaRPr lang="en-US" sz="1400" dirty="0"/>
                    </a:p>
                  </a:txBody>
                  <a:tcPr marL="68580" marR="68580" marT="34290" marB="34290" anchor="ctr"/>
                </a:tc>
              </a:tr>
              <a:tr h="983412">
                <a:tc>
                  <a:txBody>
                    <a:bodyPr/>
                    <a:lstStyle/>
                    <a:p>
                      <a:r>
                        <a:rPr lang="en-US" sz="1800" dirty="0" smtClean="0"/>
                        <a:t>Old</a:t>
                      </a:r>
                      <a:r>
                        <a:rPr lang="en-US" sz="1800" baseline="0" dirty="0" smtClean="0"/>
                        <a:t> E.O. 13693</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30% of a total agency electric consumption from renewable</a:t>
                      </a:r>
                      <a:r>
                        <a:rPr lang="en-US" sz="1400" baseline="0" dirty="0" smtClean="0"/>
                        <a:t> sources </a:t>
                      </a:r>
                      <a:r>
                        <a:rPr lang="en-US" sz="1400" dirty="0" smtClean="0"/>
                        <a:t>by FY 2025 and each year thereafter.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25% of an agency’s total electric and thermal energy</a:t>
                      </a:r>
                      <a:r>
                        <a:rPr lang="en-US" sz="1400" baseline="0" dirty="0" smtClean="0"/>
                        <a:t> is from</a:t>
                      </a:r>
                      <a:r>
                        <a:rPr lang="en-US" sz="1400" dirty="0" smtClean="0"/>
                        <a:t> renewable and alternative energy by FY 2025 and each year thereafter.</a:t>
                      </a:r>
                      <a:endParaRPr lang="en-US" sz="1400" dirty="0"/>
                    </a:p>
                  </a:txBody>
                  <a:tcPr marL="68580" marR="68580" marT="34290" marB="34290" anchor="ctr"/>
                </a:tc>
              </a:tr>
              <a:tr h="531522">
                <a:tc>
                  <a:txBody>
                    <a:bodyPr/>
                    <a:lstStyle/>
                    <a:p>
                      <a:r>
                        <a:rPr lang="en-US" sz="1800" dirty="0" smtClean="0"/>
                        <a:t>New</a:t>
                      </a:r>
                      <a:r>
                        <a:rPr lang="en-US" sz="1800" baseline="0" dirty="0" smtClean="0"/>
                        <a:t> E.O. 13834</a:t>
                      </a:r>
                      <a:endParaRPr lang="en-US" sz="1800" dirty="0"/>
                    </a:p>
                  </a:txBody>
                  <a:tcPr marL="68580" marR="68580" marT="34290" marB="34290" anchor="ctr"/>
                </a:tc>
                <a:tc>
                  <a:txBody>
                    <a:bodyPr/>
                    <a:lstStyle/>
                    <a:p>
                      <a:r>
                        <a:rPr lang="en-US" sz="1400" u="none" strike="noStrike" kern="1200" baseline="0" dirty="0" smtClean="0"/>
                        <a:t>Meet statutory requirements relating to the consumption of renewable energy and electricity. </a:t>
                      </a:r>
                      <a:endParaRPr lang="en-US" sz="1100" i="0" dirty="0"/>
                    </a:p>
                  </a:txBody>
                  <a:tcPr marL="68580" marR="68580" marT="34290" marB="34290" anchor="ctr"/>
                </a:tc>
              </a:tr>
              <a:tr h="302559">
                <a:tc>
                  <a:txBody>
                    <a:bodyPr/>
                    <a:lstStyle/>
                    <a:p>
                      <a:r>
                        <a:rPr lang="en-US" sz="1800" dirty="0" smtClean="0"/>
                        <a:t>Statute</a:t>
                      </a:r>
                      <a:endParaRPr lang="en-US" sz="1800" dirty="0"/>
                    </a:p>
                  </a:txBody>
                  <a:tcPr marL="68580" marR="68580" marT="34290" marB="34290" anchor="ctr"/>
                </a:tc>
                <a:tc>
                  <a:txBody>
                    <a:bodyPr/>
                    <a:lstStyle/>
                    <a:p>
                      <a:r>
                        <a:rPr lang="en-US" sz="1400" u="sng" dirty="0" smtClean="0">
                          <a:effectLst/>
                          <a:hlinkClick r:id="rId2"/>
                        </a:rPr>
                        <a:t>42 USC §15852</a:t>
                      </a:r>
                      <a:endParaRPr lang="en-US" sz="1400" dirty="0"/>
                    </a:p>
                  </a:txBody>
                  <a:tcPr marL="68580" marR="68580" marT="34290" marB="34290" anchor="ctr"/>
                </a:tc>
              </a:tr>
              <a:tr h="1634091">
                <a:tc>
                  <a:txBody>
                    <a:bodyPr/>
                    <a:lstStyle/>
                    <a:p>
                      <a:r>
                        <a:rPr lang="en-US" sz="1800" dirty="0" smtClean="0"/>
                        <a:t>Changes</a:t>
                      </a:r>
                      <a:endParaRPr lang="en-US" sz="1800" dirty="0"/>
                    </a:p>
                  </a:txBody>
                  <a:tcPr marL="68580" marR="68580" marT="34290" marB="34290" anchor="ctr"/>
                </a:tc>
                <a:tc>
                  <a:txBody>
                    <a:bodyPr/>
                    <a:lstStyle/>
                    <a:p>
                      <a:pPr>
                        <a:lnSpc>
                          <a:spcPct val="100000"/>
                        </a:lnSpc>
                      </a:pPr>
                      <a:r>
                        <a:rPr lang="en-US" sz="1400" baseline="0" dirty="0" smtClean="0"/>
                        <a:t>Reverts back to statute: 7.5% of total agency electric consumption from renewable sources. </a:t>
                      </a:r>
                    </a:p>
                    <a:p>
                      <a:pPr>
                        <a:lnSpc>
                          <a:spcPct val="100000"/>
                        </a:lnSpc>
                      </a:pPr>
                      <a:endParaRPr lang="en-US" sz="400" baseline="0" dirty="0" smtClean="0"/>
                    </a:p>
                    <a:p>
                      <a:pPr>
                        <a:lnSpc>
                          <a:spcPct val="100000"/>
                        </a:lnSpc>
                      </a:pPr>
                      <a:r>
                        <a:rPr lang="en-US" sz="1400" baseline="0" dirty="0" smtClean="0"/>
                        <a:t>No thermal energy target but still receive credit towards EUI and GHG reductions AND is an indicator on Scorecard.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aseline="0" dirty="0" smtClean="0"/>
                    </a:p>
                    <a:p>
                      <a:pPr>
                        <a:lnSpc>
                          <a:spcPct val="100000"/>
                        </a:lnSpc>
                      </a:pPr>
                      <a:r>
                        <a:rPr lang="en-US" sz="1400" dirty="0" smtClean="0"/>
                        <a:t>Service Year Limits for Purchase Of Green Energy &amp; RECs changes from 10 years to 15 years.</a:t>
                      </a:r>
                      <a:endParaRPr lang="en-US" sz="1400" baseline="0" dirty="0" smtClean="0"/>
                    </a:p>
                    <a:p>
                      <a:pPr>
                        <a:lnSpc>
                          <a:spcPct val="100000"/>
                        </a:lnSpc>
                      </a:pPr>
                      <a:endParaRPr lang="en-US" sz="400" baseline="0" dirty="0" smtClean="0"/>
                    </a:p>
                    <a:p>
                      <a:pPr>
                        <a:lnSpc>
                          <a:spcPct val="100000"/>
                        </a:lnSpc>
                      </a:pPr>
                      <a:r>
                        <a:rPr lang="en-US" sz="1400" baseline="0" dirty="0" smtClean="0"/>
                        <a:t>Agencies set annual targets. </a:t>
                      </a:r>
                    </a:p>
                  </a:txBody>
                  <a:tcPr marL="68580" marR="68580" marT="34290" marB="34290" anchor="ctr"/>
                </a:tc>
              </a:tr>
              <a:tr h="784506">
                <a:tc>
                  <a:txBody>
                    <a:bodyPr/>
                    <a:lstStyle/>
                    <a:p>
                      <a:r>
                        <a:rPr lang="en-US" sz="1800" dirty="0" smtClean="0"/>
                        <a:t>Status/SRIP Targets</a:t>
                      </a:r>
                      <a:endParaRPr lang="en-US" sz="1800" dirty="0"/>
                    </a:p>
                  </a:txBody>
                  <a:tcPr marL="68580" marR="68580" marT="34290" marB="34290" anchor="ctr"/>
                </a:tc>
                <a:tc>
                  <a:txBody>
                    <a:bodyPr/>
                    <a:lstStyle/>
                    <a:p>
                      <a:r>
                        <a:rPr lang="en-US" sz="1400" dirty="0" smtClean="0"/>
                        <a:t>FY 18: 19.3% of total electric</a:t>
                      </a:r>
                      <a:r>
                        <a:rPr lang="en-US" sz="1400" baseline="0" dirty="0" smtClean="0"/>
                        <a:t> consumption from on-site RE with bonus credits (30.5% with RECs)</a:t>
                      </a:r>
                      <a:endParaRPr lang="en-US" sz="1400" dirty="0" smtClean="0"/>
                    </a:p>
                    <a:p>
                      <a:r>
                        <a:rPr lang="en-US" sz="1400" dirty="0" smtClean="0"/>
                        <a:t>FY 19:</a:t>
                      </a:r>
                      <a:r>
                        <a:rPr lang="en-US" sz="1400" baseline="0" dirty="0" smtClean="0"/>
                        <a:t> 7.5%</a:t>
                      </a:r>
                    </a:p>
                    <a:p>
                      <a:r>
                        <a:rPr lang="en-US" sz="1400" dirty="0" smtClean="0"/>
                        <a:t>FY 20:</a:t>
                      </a:r>
                      <a:r>
                        <a:rPr lang="en-US" sz="1400" baseline="0" dirty="0" smtClean="0"/>
                        <a:t> </a:t>
                      </a:r>
                      <a:r>
                        <a:rPr lang="en-US" sz="1400" dirty="0" smtClean="0"/>
                        <a:t>7.5%</a:t>
                      </a:r>
                    </a:p>
                  </a:txBody>
                  <a:tcPr marL="68580" marR="68580" marT="34290" marB="34290" anchor="ctr"/>
                </a:tc>
              </a:tr>
              <a:tr h="671147">
                <a:tc>
                  <a:txBody>
                    <a:bodyPr/>
                    <a:lstStyle/>
                    <a:p>
                      <a:r>
                        <a:rPr lang="en-US" sz="1800" dirty="0" smtClean="0"/>
                        <a:t>Guidance Updates</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Within 180 days of these Instructions, FEMP, in consultation with CEQ and OMB, will issue a renewable energy resource guide.</a:t>
                      </a:r>
                    </a:p>
                  </a:txBody>
                  <a:tcPr marL="68580" marR="68580" marT="34290" marB="34290" anchor="ctr"/>
                </a:tc>
              </a:tr>
            </a:tbl>
          </a:graphicData>
        </a:graphic>
      </p:graphicFrame>
      <p:sp>
        <p:nvSpPr>
          <p:cNvPr id="2" name="Title 1"/>
          <p:cNvSpPr>
            <a:spLocks noGrp="1"/>
          </p:cNvSpPr>
          <p:nvPr>
            <p:ph type="title"/>
          </p:nvPr>
        </p:nvSpPr>
        <p:spPr/>
        <p:txBody>
          <a:bodyPr/>
          <a:lstStyle/>
          <a:p>
            <a:r>
              <a:rPr lang="en-US" dirty="0" smtClean="0"/>
              <a:t>Renewable Energy</a:t>
            </a:r>
            <a:endParaRPr lang="en-US" dirty="0"/>
          </a:p>
        </p:txBody>
      </p:sp>
      <p:sp>
        <p:nvSpPr>
          <p:cNvPr id="5" name="Content Placeholder 6"/>
          <p:cNvSpPr txBox="1">
            <a:spLocks/>
          </p:cNvSpPr>
          <p:nvPr/>
        </p:nvSpPr>
        <p:spPr>
          <a:xfrm>
            <a:off x="215089" y="6495461"/>
            <a:ext cx="8802950" cy="36253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buFont typeface="Arial" pitchFamily="34" charset="0"/>
              <a:buNone/>
            </a:pPr>
            <a:endParaRPr lang="en-US" sz="1400" dirty="0" smtClean="0">
              <a:cs typeface="Arial Narrow"/>
            </a:endParaRPr>
          </a:p>
        </p:txBody>
      </p:sp>
    </p:spTree>
    <p:extLst>
      <p:ext uri="{BB962C8B-B14F-4D97-AF65-F5344CB8AC3E}">
        <p14:creationId xmlns:p14="http://schemas.microsoft.com/office/powerpoint/2010/main" val="3485545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23798289"/>
              </p:ext>
            </p:extLst>
          </p:nvPr>
        </p:nvGraphicFramePr>
        <p:xfrm>
          <a:off x="177800" y="1066800"/>
          <a:ext cx="8686800" cy="5602717"/>
        </p:xfrm>
        <a:graphic>
          <a:graphicData uri="http://schemas.openxmlformats.org/drawingml/2006/table">
            <a:tbl>
              <a:tblPr firstCol="1" bandRow="1">
                <a:tableStyleId>{9D7B26C5-4107-4FEC-AEDC-1716B250A1EF}</a:tableStyleId>
              </a:tblPr>
              <a:tblGrid>
                <a:gridCol w="2133600"/>
                <a:gridCol w="6553200"/>
              </a:tblGrid>
              <a:tr h="339659">
                <a:tc>
                  <a:txBody>
                    <a:bodyPr/>
                    <a:lstStyle/>
                    <a:p>
                      <a:r>
                        <a:rPr lang="en-US" sz="1800" dirty="0" smtClean="0"/>
                        <a:t>Objective</a:t>
                      </a:r>
                      <a:endParaRPr lang="en-US" sz="1800" dirty="0"/>
                    </a:p>
                  </a:txBody>
                  <a:tcPr marL="68580" marR="68580" marT="34290" marB="34290" anchor="ctr"/>
                </a:tc>
                <a:tc>
                  <a:txBody>
                    <a:bodyPr/>
                    <a:lstStyle/>
                    <a:p>
                      <a:r>
                        <a:rPr lang="en-US" sz="1400" dirty="0" smtClean="0"/>
                        <a:t>Improve</a:t>
                      </a:r>
                      <a:r>
                        <a:rPr lang="en-US" sz="1400" baseline="0" dirty="0" smtClean="0"/>
                        <a:t> water use/efficiency of DOE facilities</a:t>
                      </a:r>
                      <a:endParaRPr lang="en-US" sz="1400" dirty="0"/>
                    </a:p>
                  </a:txBody>
                  <a:tcPr marL="68580" marR="68580" marT="34290" marB="34290" anchor="ctr"/>
                </a:tc>
              </a:tr>
              <a:tr h="1305800">
                <a:tc>
                  <a:txBody>
                    <a:bodyPr/>
                    <a:lstStyle/>
                    <a:p>
                      <a:r>
                        <a:rPr lang="en-US" sz="1800" dirty="0" smtClean="0"/>
                        <a:t>Old</a:t>
                      </a:r>
                      <a:r>
                        <a:rPr lang="en-US" sz="1800" baseline="0" dirty="0" smtClean="0"/>
                        <a:t> E.O. 13693</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36% potable water intensity (Gal per gross square foot) reduction by FY 2025 from a FY 2007 baseline.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30% reduction of industrial, landscaping, and agricultural (ILA) water by FY 2025 from a FY 2010 baseline.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Net-zero water</a:t>
                      </a:r>
                      <a:r>
                        <a:rPr lang="en-US" sz="1400" baseline="0" dirty="0" smtClean="0"/>
                        <a:t> buildings.</a:t>
                      </a:r>
                      <a:endParaRPr lang="en-US" sz="1400" dirty="0"/>
                    </a:p>
                  </a:txBody>
                  <a:tcPr marL="68580" marR="68580" marT="34290" marB="34290" anchor="ctr"/>
                </a:tc>
              </a:tr>
              <a:tr h="542584">
                <a:tc>
                  <a:txBody>
                    <a:bodyPr/>
                    <a:lstStyle/>
                    <a:p>
                      <a:r>
                        <a:rPr lang="en-US" sz="1800" dirty="0" smtClean="0"/>
                        <a:t>New</a:t>
                      </a:r>
                      <a:r>
                        <a:rPr lang="en-US" sz="1800" baseline="0" dirty="0" smtClean="0"/>
                        <a:t> E.O. 13834</a:t>
                      </a:r>
                      <a:endParaRPr lang="en-US" sz="1800" dirty="0"/>
                    </a:p>
                  </a:txBody>
                  <a:tcPr marL="68580" marR="68580" marT="34290" marB="34290" anchor="ctr"/>
                </a:tc>
                <a:tc>
                  <a:txBody>
                    <a:bodyPr/>
                    <a:lstStyle/>
                    <a:p>
                      <a:r>
                        <a:rPr lang="en-US" sz="1400" u="none" strike="noStrike" kern="1200" baseline="0" dirty="0" smtClean="0"/>
                        <a:t>Reduce potable and non-potable water consumption, and comply with</a:t>
                      </a:r>
                    </a:p>
                    <a:p>
                      <a:r>
                        <a:rPr lang="en-US" sz="1400" u="none" strike="noStrike" kern="1200" baseline="0" dirty="0" smtClean="0"/>
                        <a:t>Storm-water management requirements.</a:t>
                      </a:r>
                      <a:endParaRPr lang="en-US" sz="1100" i="0" dirty="0"/>
                    </a:p>
                  </a:txBody>
                  <a:tcPr marL="68580" marR="68580" marT="34290" marB="34290" anchor="ctr"/>
                </a:tc>
              </a:tr>
              <a:tr h="339659">
                <a:tc>
                  <a:txBody>
                    <a:bodyPr/>
                    <a:lstStyle/>
                    <a:p>
                      <a:r>
                        <a:rPr lang="en-US" sz="1800" dirty="0" smtClean="0"/>
                        <a:t>Statute</a:t>
                      </a:r>
                      <a:endParaRPr lang="en-US" sz="1800" dirty="0"/>
                    </a:p>
                  </a:txBody>
                  <a:tcPr marL="68580" marR="68580" marT="34290" marB="34290" anchor="ctr"/>
                </a:tc>
                <a:tc>
                  <a:txBody>
                    <a:bodyPr/>
                    <a:lstStyle/>
                    <a:p>
                      <a:pPr marL="0" marR="0" algn="l">
                        <a:lnSpc>
                          <a:spcPct val="100000"/>
                        </a:lnSpc>
                        <a:spcBef>
                          <a:spcPts val="0"/>
                        </a:spcBef>
                        <a:spcAft>
                          <a:spcPts val="0"/>
                        </a:spcAft>
                      </a:pPr>
                      <a:r>
                        <a:rPr lang="en-US" sz="1400" u="sng" dirty="0" smtClean="0">
                          <a:effectLst/>
                          <a:hlinkClick r:id="rId2"/>
                        </a:rPr>
                        <a:t>42 USC §6834</a:t>
                      </a:r>
                      <a:r>
                        <a:rPr lang="en-US" sz="1400" u="none" dirty="0" smtClean="0">
                          <a:effectLst/>
                        </a:rPr>
                        <a:t>,</a:t>
                      </a:r>
                      <a:r>
                        <a:rPr lang="en-US" sz="1400" dirty="0" smtClean="0">
                          <a:effectLst/>
                        </a:rPr>
                        <a:t> </a:t>
                      </a:r>
                      <a:r>
                        <a:rPr lang="en-US" sz="1400" u="sng" dirty="0" smtClean="0">
                          <a:effectLst/>
                          <a:hlinkClick r:id="rId3"/>
                        </a:rPr>
                        <a:t>42 USC §8253</a:t>
                      </a:r>
                      <a:r>
                        <a:rPr lang="en-US" sz="1400" u="none" baseline="0" dirty="0" smtClean="0">
                          <a:effectLst/>
                        </a:rPr>
                        <a:t>, </a:t>
                      </a:r>
                      <a:r>
                        <a:rPr lang="en-US" sz="1400" u="sng" dirty="0" smtClean="0">
                          <a:effectLst/>
                          <a:hlinkClick r:id="rId4"/>
                        </a:rPr>
                        <a:t>42 USC §17094</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34290" marB="34290" anchor="ctr"/>
                </a:tc>
              </a:tr>
              <a:tr h="1517143">
                <a:tc>
                  <a:txBody>
                    <a:bodyPr/>
                    <a:lstStyle/>
                    <a:p>
                      <a:r>
                        <a:rPr lang="en-US" sz="1800" dirty="0" smtClean="0"/>
                        <a:t>Changes</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smtClean="0"/>
                        <a:t>36% potable water reduction by FY 2025 reverts to 20% reduction relative to FY 2007, as set in E.O. 13423, and demonstrates annual progress for each fiscal year. Clarifies exclusion with more information forthcoming in updated guidance.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dirty="0" smtClean="0"/>
                    </a:p>
                    <a:p>
                      <a:pPr marL="0" algn="l" defTabSz="457200" rtl="0" eaLnBrk="1" latinLnBrk="0" hangingPunct="1">
                        <a:lnSpc>
                          <a:spcPct val="100000"/>
                        </a:lnSpc>
                      </a:pPr>
                      <a:r>
                        <a:rPr lang="en-US" sz="1400" kern="1200" baseline="0" dirty="0" smtClean="0"/>
                        <a:t>Non-potable, mainly ILA water, consumption to be reduced but no set targets. Net-zero water should be considered a strategy for water reduction.</a:t>
                      </a:r>
                    </a:p>
                    <a:p>
                      <a:pPr marL="0" algn="l" defTabSz="457200" rtl="0" eaLnBrk="1" latinLnBrk="0" hangingPunct="1">
                        <a:lnSpc>
                          <a:spcPct val="100000"/>
                        </a:lnSpc>
                      </a:pPr>
                      <a:endParaRPr lang="en-US" sz="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baseline="0" dirty="0" smtClean="0"/>
                        <a:t>Agencies set annual targets. </a:t>
                      </a:r>
                      <a:endParaRPr lang="en-US" sz="1400" kern="1200" baseline="0" dirty="0" smtClean="0">
                        <a:solidFill>
                          <a:schemeClr val="dk1"/>
                        </a:solidFill>
                        <a:latin typeface="+mn-lt"/>
                        <a:ea typeface="+mn-ea"/>
                        <a:cs typeface="+mn-cs"/>
                      </a:endParaRPr>
                    </a:p>
                  </a:txBody>
                  <a:tcPr marL="68580" marR="68580" marT="34290" marB="34290" anchor="ctr"/>
                </a:tc>
              </a:tr>
              <a:tr h="701962">
                <a:tc>
                  <a:txBody>
                    <a:bodyPr/>
                    <a:lstStyle/>
                    <a:p>
                      <a:r>
                        <a:rPr lang="en-US" sz="1800" dirty="0" smtClean="0"/>
                        <a:t>Status/SRIP Targets</a:t>
                      </a:r>
                      <a:endParaRPr lang="en-US" sz="1800" dirty="0"/>
                    </a:p>
                  </a:txBody>
                  <a:tcPr marL="68580" marR="68580" marT="34290" marB="34290" anchor="ctr"/>
                </a:tc>
                <a:tc>
                  <a:txBody>
                    <a:bodyPr/>
                    <a:lstStyle/>
                    <a:p>
                      <a:r>
                        <a:rPr lang="en-US" sz="1400" dirty="0" smtClean="0"/>
                        <a:t>FY 18:</a:t>
                      </a:r>
                      <a:r>
                        <a:rPr lang="en-US" sz="1400" baseline="0" dirty="0" smtClean="0"/>
                        <a:t> </a:t>
                      </a:r>
                      <a:r>
                        <a:rPr lang="en-US" sz="1400" dirty="0" smtClean="0"/>
                        <a:t>-32.4%</a:t>
                      </a:r>
                      <a:r>
                        <a:rPr lang="en-US" sz="1400" baseline="0" dirty="0" smtClean="0"/>
                        <a:t> from FY 07; -2.9% from FY 17</a:t>
                      </a:r>
                      <a:endParaRPr lang="en-US" sz="1400" dirty="0" smtClean="0"/>
                    </a:p>
                    <a:p>
                      <a:r>
                        <a:rPr lang="en-US" sz="1400" dirty="0" smtClean="0"/>
                        <a:t>FY 19:</a:t>
                      </a:r>
                      <a:r>
                        <a:rPr lang="en-US" sz="1400" baseline="0" dirty="0" smtClean="0"/>
                        <a:t> -</a:t>
                      </a:r>
                      <a:r>
                        <a:rPr lang="en-US" sz="1400" dirty="0" smtClean="0"/>
                        <a:t>0.5% from FY 18 </a:t>
                      </a:r>
                    </a:p>
                    <a:p>
                      <a:r>
                        <a:rPr lang="en-US" sz="1400" dirty="0" smtClean="0"/>
                        <a:t>FY 20: -0.5% from FY 19 </a:t>
                      </a:r>
                      <a:endParaRPr lang="en-US" sz="1400" dirty="0"/>
                    </a:p>
                  </a:txBody>
                  <a:tcPr marL="68580" marR="68580" marT="34290" marB="34290" anchor="ctr"/>
                </a:tc>
              </a:tr>
              <a:tr h="815793">
                <a:tc>
                  <a:txBody>
                    <a:bodyPr/>
                    <a:lstStyle/>
                    <a:p>
                      <a:r>
                        <a:rPr lang="en-US" sz="1800" dirty="0" smtClean="0"/>
                        <a:t>Guidance Updates</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Within 180 days of these instructions FEMP will consolidate previously issued guidance and technical materials into an integrated web resource, and issue a plan on developing an updated Federal water management resource guide.</a:t>
                      </a:r>
                    </a:p>
                  </a:txBody>
                  <a:tcPr marL="68580" marR="68580" marT="34290" marB="34290" anchor="ctr"/>
                </a:tc>
              </a:tr>
            </a:tbl>
          </a:graphicData>
        </a:graphic>
      </p:graphicFrame>
      <p:sp>
        <p:nvSpPr>
          <p:cNvPr id="2" name="Title 1"/>
          <p:cNvSpPr>
            <a:spLocks noGrp="1"/>
          </p:cNvSpPr>
          <p:nvPr>
            <p:ph type="title"/>
          </p:nvPr>
        </p:nvSpPr>
        <p:spPr/>
        <p:txBody>
          <a:bodyPr/>
          <a:lstStyle/>
          <a:p>
            <a:r>
              <a:rPr lang="en-US" dirty="0" smtClean="0"/>
              <a:t>Water Management</a:t>
            </a:r>
            <a:endParaRPr lang="en-US" dirty="0"/>
          </a:p>
        </p:txBody>
      </p:sp>
    </p:spTree>
    <p:extLst>
      <p:ext uri="{BB962C8B-B14F-4D97-AF65-F5344CB8AC3E}">
        <p14:creationId xmlns:p14="http://schemas.microsoft.com/office/powerpoint/2010/main" val="3304476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65549126"/>
              </p:ext>
            </p:extLst>
          </p:nvPr>
        </p:nvGraphicFramePr>
        <p:xfrm>
          <a:off x="177800" y="1676400"/>
          <a:ext cx="8686800" cy="4299173"/>
        </p:xfrm>
        <a:graphic>
          <a:graphicData uri="http://schemas.openxmlformats.org/drawingml/2006/table">
            <a:tbl>
              <a:tblPr firstCol="1" bandRow="1">
                <a:tableStyleId>{9D7B26C5-4107-4FEC-AEDC-1716B250A1EF}</a:tableStyleId>
              </a:tblPr>
              <a:tblGrid>
                <a:gridCol w="2133600"/>
                <a:gridCol w="6553200"/>
              </a:tblGrid>
              <a:tr h="364873">
                <a:tc>
                  <a:txBody>
                    <a:bodyPr/>
                    <a:lstStyle/>
                    <a:p>
                      <a:r>
                        <a:rPr lang="en-US" sz="1800" dirty="0" smtClean="0"/>
                        <a:t>Objective</a:t>
                      </a:r>
                      <a:endParaRPr lang="en-US" sz="1800" dirty="0"/>
                    </a:p>
                  </a:txBody>
                  <a:tcPr marL="68580" marR="68580" marT="34290" marB="34290" anchor="ctr"/>
                </a:tc>
                <a:tc>
                  <a:txBody>
                    <a:bodyPr/>
                    <a:lstStyle/>
                    <a:p>
                      <a:r>
                        <a:rPr lang="en-US" sz="1400" dirty="0" smtClean="0"/>
                        <a:t>Utilize performance contracts to implement cost-effective</a:t>
                      </a:r>
                      <a:r>
                        <a:rPr lang="en-US" sz="1400" baseline="0" dirty="0" smtClean="0"/>
                        <a:t> projects</a:t>
                      </a:r>
                      <a:endParaRPr lang="en-US" sz="1400" dirty="0"/>
                    </a:p>
                  </a:txBody>
                  <a:tcPr marL="68580" marR="68580" marT="34290" marB="34290" anchor="ctr"/>
                </a:tc>
              </a:tr>
              <a:tr h="505300">
                <a:tc>
                  <a:txBody>
                    <a:bodyPr/>
                    <a:lstStyle/>
                    <a:p>
                      <a:r>
                        <a:rPr lang="en-US" sz="1800" dirty="0" smtClean="0"/>
                        <a:t>Old</a:t>
                      </a:r>
                      <a:r>
                        <a:rPr lang="en-US" sz="1800" baseline="0" dirty="0" smtClean="0"/>
                        <a:t> E.O. 13693</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Annual targets for performance contracting to be implemented in FY 2017 and annually thereafter as part of the planning of section 14 of E.O. 13693.</a:t>
                      </a:r>
                      <a:endParaRPr lang="en-US" sz="1400" dirty="0"/>
                    </a:p>
                  </a:txBody>
                  <a:tcPr marL="68580" marR="68580" marT="34290" marB="34290" anchor="ctr"/>
                </a:tc>
              </a:tr>
              <a:tr h="591907">
                <a:tc>
                  <a:txBody>
                    <a:bodyPr/>
                    <a:lstStyle/>
                    <a:p>
                      <a:r>
                        <a:rPr lang="en-US" sz="1800" dirty="0" smtClean="0"/>
                        <a:t>New</a:t>
                      </a:r>
                      <a:r>
                        <a:rPr lang="en-US" sz="1800" baseline="0" dirty="0" smtClean="0"/>
                        <a:t> E.O. 13834</a:t>
                      </a:r>
                      <a:endParaRPr lang="en-US" sz="1800" dirty="0"/>
                    </a:p>
                  </a:txBody>
                  <a:tcPr marL="68580" marR="68580" marT="34290" marB="34290" anchor="ctr"/>
                </a:tc>
                <a:tc>
                  <a:txBody>
                    <a:bodyPr/>
                    <a:lstStyle/>
                    <a:p>
                      <a:r>
                        <a:rPr lang="en-US" sz="1400" u="none" strike="noStrike" kern="1200" baseline="0" dirty="0" smtClean="0"/>
                        <a:t>Utilize performance contracting to achieve energy, water, building</a:t>
                      </a:r>
                    </a:p>
                    <a:p>
                      <a:r>
                        <a:rPr lang="en-US" sz="1400" u="none" strike="noStrike" kern="1200" baseline="0" dirty="0" smtClean="0"/>
                        <a:t>modernization, and infrastructure goals.</a:t>
                      </a:r>
                      <a:endParaRPr lang="en-US" sz="1400" i="0" dirty="0"/>
                    </a:p>
                  </a:txBody>
                  <a:tcPr marL="68580" marR="68580" marT="34290" marB="34290" anchor="ctr"/>
                </a:tc>
              </a:tr>
              <a:tr h="364873">
                <a:tc>
                  <a:txBody>
                    <a:bodyPr/>
                    <a:lstStyle/>
                    <a:p>
                      <a:r>
                        <a:rPr lang="en-US" sz="1800" dirty="0" smtClean="0"/>
                        <a:t>Statute</a:t>
                      </a:r>
                      <a:endParaRPr lang="en-US" sz="1800" dirty="0"/>
                    </a:p>
                  </a:txBody>
                  <a:tcPr marL="68580" marR="68580" marT="34290" marB="34290" anchor="ctr"/>
                </a:tc>
                <a:tc>
                  <a:txBody>
                    <a:bodyPr/>
                    <a:lstStyle/>
                    <a:p>
                      <a:pPr marL="0" marR="0" algn="l">
                        <a:lnSpc>
                          <a:spcPct val="100000"/>
                        </a:lnSpc>
                        <a:spcBef>
                          <a:spcPts val="0"/>
                        </a:spcBef>
                        <a:spcAft>
                          <a:spcPts val="0"/>
                        </a:spcAft>
                      </a:pPr>
                      <a:r>
                        <a:rPr lang="en-US" sz="1400" u="sng" dirty="0" smtClean="0">
                          <a:effectLst/>
                          <a:hlinkClick r:id="rId2"/>
                        </a:rPr>
                        <a:t>42 USC §8287</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34290" marB="34290" anchor="ctr"/>
                </a:tc>
              </a:tr>
              <a:tr h="525948">
                <a:tc>
                  <a:txBody>
                    <a:bodyPr/>
                    <a:lstStyle/>
                    <a:p>
                      <a:r>
                        <a:rPr lang="en-US" sz="1800" dirty="0" smtClean="0"/>
                        <a:t>Changes</a:t>
                      </a:r>
                      <a:endParaRPr lang="en-US" sz="1800" dirty="0"/>
                    </a:p>
                  </a:txBody>
                  <a:tcPr marL="68580" marR="68580" marT="34290" marB="34290" anchor="ctr"/>
                </a:tc>
                <a:tc>
                  <a:txBody>
                    <a:bodyPr/>
                    <a:lstStyle/>
                    <a:p>
                      <a:pPr>
                        <a:lnSpc>
                          <a:spcPct val="100000"/>
                        </a:lnSpc>
                      </a:pPr>
                      <a:r>
                        <a:rPr lang="en-US" sz="1400" baseline="0" dirty="0" smtClean="0"/>
                        <a:t>Agencies set annual targets for number of awarded contracts and the investment value each fiscal year.</a:t>
                      </a:r>
                    </a:p>
                  </a:txBody>
                  <a:tcPr marL="68580" marR="68580" marT="34290" marB="34290" anchor="ctr"/>
                </a:tc>
              </a:tr>
              <a:tr h="697676">
                <a:tc>
                  <a:txBody>
                    <a:bodyPr/>
                    <a:lstStyle/>
                    <a:p>
                      <a:r>
                        <a:rPr lang="en-US" sz="1800" dirty="0" smtClean="0"/>
                        <a:t>Status/SRIP Targets</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FY 18: $44.8 M / 1 project awarded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FY 19:</a:t>
                      </a:r>
                      <a:r>
                        <a:rPr lang="en-US" sz="1400" baseline="0" dirty="0" smtClean="0"/>
                        <a:t> </a:t>
                      </a:r>
                      <a:r>
                        <a:rPr lang="en-US" sz="1400" dirty="0" smtClean="0"/>
                        <a:t>$0 / 0 projects anticipated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FY 20: 1 project anticipated</a:t>
                      </a:r>
                    </a:p>
                  </a:txBody>
                  <a:tcPr marL="68580" marR="68580" marT="34290" marB="34290" anchor="ctr"/>
                </a:tc>
              </a:tr>
              <a:tr h="1237612">
                <a:tc>
                  <a:txBody>
                    <a:bodyPr/>
                    <a:lstStyle/>
                    <a:p>
                      <a:r>
                        <a:rPr lang="en-US" sz="1800" dirty="0" smtClean="0"/>
                        <a:t>Guidance Updates</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Within 180 days of these Instructions, FEMP will develop a plan to update its ESPC guidance. FEMP will issue updated guidance for use of e-Project Builder for ESPCs, UESCs, and appropriated projects in order to streamline, automate, and improve data collection and tracking for investments and project performance.</a:t>
                      </a:r>
                    </a:p>
                  </a:txBody>
                  <a:tcPr marL="68580" marR="68580" marT="34290" marB="34290" anchor="ctr"/>
                </a:tc>
              </a:tr>
            </a:tbl>
          </a:graphicData>
        </a:graphic>
      </p:graphicFrame>
      <p:sp>
        <p:nvSpPr>
          <p:cNvPr id="2" name="Title 1"/>
          <p:cNvSpPr>
            <a:spLocks noGrp="1"/>
          </p:cNvSpPr>
          <p:nvPr>
            <p:ph type="title"/>
          </p:nvPr>
        </p:nvSpPr>
        <p:spPr/>
        <p:txBody>
          <a:bodyPr/>
          <a:lstStyle/>
          <a:p>
            <a:r>
              <a:rPr lang="en-US" dirty="0"/>
              <a:t>Performance Contracting</a:t>
            </a:r>
          </a:p>
        </p:txBody>
      </p:sp>
    </p:spTree>
    <p:extLst>
      <p:ext uri="{BB962C8B-B14F-4D97-AF65-F5344CB8AC3E}">
        <p14:creationId xmlns:p14="http://schemas.microsoft.com/office/powerpoint/2010/main" val="1309881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86361760"/>
              </p:ext>
            </p:extLst>
          </p:nvPr>
        </p:nvGraphicFramePr>
        <p:xfrm>
          <a:off x="177800" y="1066800"/>
          <a:ext cx="8886536" cy="5608516"/>
        </p:xfrm>
        <a:graphic>
          <a:graphicData uri="http://schemas.openxmlformats.org/drawingml/2006/table">
            <a:tbl>
              <a:tblPr firstCol="1" bandRow="1">
                <a:tableStyleId>{9D7B26C5-4107-4FEC-AEDC-1716B250A1EF}</a:tableStyleId>
              </a:tblPr>
              <a:tblGrid>
                <a:gridCol w="1498600"/>
                <a:gridCol w="7387936"/>
              </a:tblGrid>
              <a:tr h="260956">
                <a:tc>
                  <a:txBody>
                    <a:bodyPr/>
                    <a:lstStyle/>
                    <a:p>
                      <a:r>
                        <a:rPr lang="en-US" sz="1400" dirty="0" smtClean="0"/>
                        <a:t>Objective</a:t>
                      </a:r>
                      <a:endParaRPr lang="en-US" sz="1400" dirty="0"/>
                    </a:p>
                  </a:txBody>
                  <a:tcPr marL="68580" marR="68580" marT="34290" marB="34290" anchor="ctr"/>
                </a:tc>
                <a:tc>
                  <a:txBody>
                    <a:bodyPr/>
                    <a:lstStyle/>
                    <a:p>
                      <a:r>
                        <a:rPr lang="en-US" sz="1400" dirty="0" smtClean="0"/>
                        <a:t>Increase efficiency of</a:t>
                      </a:r>
                      <a:r>
                        <a:rPr lang="en-US" sz="1400" baseline="0" dirty="0" smtClean="0"/>
                        <a:t> new and existing DOE facilities</a:t>
                      </a:r>
                      <a:endParaRPr lang="en-US" sz="1400" dirty="0"/>
                    </a:p>
                  </a:txBody>
                  <a:tcPr marL="68580" marR="68580" marT="34290" marB="34290" anchor="ctr"/>
                </a:tc>
              </a:tr>
              <a:tr h="1522767">
                <a:tc>
                  <a:txBody>
                    <a:bodyPr/>
                    <a:lstStyle/>
                    <a:p>
                      <a:r>
                        <a:rPr lang="en-US" sz="1400" dirty="0" smtClean="0"/>
                        <a:t>Old</a:t>
                      </a:r>
                      <a:r>
                        <a:rPr lang="en-US" sz="1400" baseline="0" dirty="0" smtClean="0"/>
                        <a:t> E.O. 13693</a:t>
                      </a:r>
                      <a:endParaRPr lang="en-US" sz="14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At least 17% (by building count) of existing buildings greater than 5,000 gross square feet to be compliant with the Guiding Principles by FY 2025, with progress to 100% thereafter.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1% of the site’s existing buildings above 5,000 gross square feet intended to be energy, waste, or water net-zero buildings by FY 2025.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All new buildings (&gt;5,000 GSF) entering the planning process designed to achieve energy net-zero beginning in FY 2020.</a:t>
                      </a:r>
                    </a:p>
                  </a:txBody>
                  <a:tcPr marL="68580" marR="68580" marT="34290" marB="34290" anchor="ctr"/>
                </a:tc>
              </a:tr>
              <a:tr h="990796">
                <a:tc>
                  <a:txBody>
                    <a:bodyPr/>
                    <a:lstStyle/>
                    <a:p>
                      <a:r>
                        <a:rPr lang="en-US" sz="1400" dirty="0" smtClean="0"/>
                        <a:t>New</a:t>
                      </a:r>
                      <a:r>
                        <a:rPr lang="en-US" sz="1400" baseline="0" dirty="0" smtClean="0"/>
                        <a:t> E.O. 13834</a:t>
                      </a:r>
                      <a:endParaRPr lang="en-US" sz="14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Ensure that new construction and major renovations conform to applicable building energy efficiency requirements and sustainable design principles; consider building efficiency when renewing or entering into leases; implement space utilization and optimization practices; and annually assess and report on building conformance to</a:t>
                      </a:r>
                      <a:r>
                        <a:rPr lang="en-US" sz="1400" baseline="0" dirty="0" smtClean="0"/>
                        <a:t> </a:t>
                      </a:r>
                      <a:r>
                        <a:rPr lang="en-US" sz="1400" dirty="0" smtClean="0"/>
                        <a:t>sustainability metrics.</a:t>
                      </a:r>
                    </a:p>
                  </a:txBody>
                  <a:tcPr marL="68580" marR="68580" marT="34290" marB="34290" anchor="ctr"/>
                </a:tc>
              </a:tr>
              <a:tr h="260956">
                <a:tc>
                  <a:txBody>
                    <a:bodyPr/>
                    <a:lstStyle/>
                    <a:p>
                      <a:r>
                        <a:rPr lang="en-US" sz="1400" dirty="0" smtClean="0"/>
                        <a:t>Statute</a:t>
                      </a:r>
                      <a:endParaRPr lang="en-US" sz="1400" dirty="0"/>
                    </a:p>
                  </a:txBody>
                  <a:tcPr marL="68580" marR="68580" marT="34290" marB="34290" anchor="ctr"/>
                </a:tc>
                <a:tc>
                  <a:txBody>
                    <a:bodyPr/>
                    <a:lstStyle/>
                    <a:p>
                      <a:pPr marL="0" marR="0" algn="l">
                        <a:lnSpc>
                          <a:spcPct val="100000"/>
                        </a:lnSpc>
                        <a:spcBef>
                          <a:spcPts val="0"/>
                        </a:spcBef>
                        <a:spcAft>
                          <a:spcPts val="0"/>
                        </a:spcAft>
                      </a:pPr>
                      <a:r>
                        <a:rPr lang="en-US" sz="1400" dirty="0" smtClean="0">
                          <a:effectLst/>
                        </a:rPr>
                        <a:t> </a:t>
                      </a:r>
                      <a:r>
                        <a:rPr lang="en-US" sz="1400" u="sng" dirty="0" smtClean="0">
                          <a:effectLst/>
                          <a:hlinkClick r:id="rId2"/>
                        </a:rPr>
                        <a:t>42 USC §6834</a:t>
                      </a:r>
                      <a:r>
                        <a:rPr lang="en-US" sz="1400" dirty="0" smtClean="0">
                          <a:effectLst/>
                        </a:rPr>
                        <a:t>, </a:t>
                      </a:r>
                      <a:r>
                        <a:rPr lang="en-US" sz="1400" u="sng" dirty="0" smtClean="0">
                          <a:effectLst/>
                          <a:hlinkClick r:id="rId3"/>
                        </a:rPr>
                        <a:t>42 USC §8253</a:t>
                      </a:r>
                      <a:r>
                        <a:rPr lang="en-US" sz="1400" dirty="0" smtClean="0">
                          <a:effectLst/>
                        </a:rPr>
                        <a:t>, </a:t>
                      </a:r>
                      <a:r>
                        <a:rPr lang="en-US" sz="1400" u="sng" dirty="0" smtClean="0">
                          <a:effectLst/>
                          <a:hlinkClick r:id="rId4"/>
                        </a:rPr>
                        <a:t>42 USC §8254</a:t>
                      </a:r>
                      <a:r>
                        <a:rPr lang="en-US" sz="1400" dirty="0" smtClean="0">
                          <a:effectLst/>
                        </a:rPr>
                        <a:t>, </a:t>
                      </a:r>
                      <a:r>
                        <a:rPr lang="en-US" sz="1400" u="sng" dirty="0" smtClean="0">
                          <a:effectLst/>
                          <a:hlinkClick r:id="rId5"/>
                        </a:rPr>
                        <a:t>42 USC §17091 to §17094</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34290" marB="34290" anchor="ctr"/>
                </a:tc>
              </a:tr>
              <a:tr h="1104704">
                <a:tc>
                  <a:txBody>
                    <a:bodyPr/>
                    <a:lstStyle/>
                    <a:p>
                      <a:r>
                        <a:rPr lang="en-US" sz="1400" dirty="0" smtClean="0"/>
                        <a:t>Changes</a:t>
                      </a:r>
                      <a:endParaRPr lang="en-US" sz="1400" dirty="0"/>
                    </a:p>
                  </a:txBody>
                  <a:tcPr marL="68580" marR="68580" marT="34290" marB="34290" anchor="ctr"/>
                </a:tc>
                <a:tc>
                  <a:txBody>
                    <a:bodyPr/>
                    <a:lstStyle/>
                    <a:p>
                      <a:pPr marL="0" lvl="0" indent="0">
                        <a:buFont typeface="Arial" panose="020B0604020202020204" pitchFamily="34" charset="0"/>
                        <a:buNone/>
                      </a:pPr>
                      <a:r>
                        <a:rPr lang="en-US" sz="1400" dirty="0" smtClean="0"/>
                        <a:t>At least 15 % of buildings or GSF qualifying as sustainable; and annual progress (either buildings or GSF). </a:t>
                      </a:r>
                    </a:p>
                    <a:p>
                      <a:pPr marL="0" lvl="0" indent="0">
                        <a:buFont typeface="Arial" panose="020B0604020202020204" pitchFamily="34" charset="0"/>
                        <a:buNone/>
                      </a:pPr>
                      <a:endParaRPr lang="en-US" sz="600" dirty="0" smtClean="0"/>
                    </a:p>
                    <a:p>
                      <a:pPr marL="0" lvl="0" indent="0">
                        <a:buFont typeface="Arial" panose="020B0604020202020204" pitchFamily="34" charset="0"/>
                        <a:buNone/>
                      </a:pPr>
                      <a:r>
                        <a:rPr lang="en-US" sz="1400" dirty="0" smtClean="0"/>
                        <a:t>Threshold for buildings applicable to the goal increased from 5,000 GSF to 10,000 GSF.</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60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smtClean="0"/>
                        <a:t>Agencies set annual targets. </a:t>
                      </a:r>
                    </a:p>
                  </a:txBody>
                  <a:tcPr marL="68580" marR="68580" marT="34290" marB="34290" anchor="ctr"/>
                </a:tc>
              </a:tr>
              <a:tr h="853396">
                <a:tc>
                  <a:txBody>
                    <a:bodyPr/>
                    <a:lstStyle/>
                    <a:p>
                      <a:r>
                        <a:rPr lang="en-US" sz="1400" dirty="0" smtClean="0"/>
                        <a:t>Status/SRIP Targets</a:t>
                      </a:r>
                      <a:endParaRPr lang="en-US" sz="1400" dirty="0"/>
                    </a:p>
                  </a:txBody>
                  <a:tcPr marL="68580" marR="68580" marT="34290" marB="34290" anchor="ctr"/>
                </a:tc>
                <a:tc>
                  <a:txBody>
                    <a:bodyPr/>
                    <a:lstStyle/>
                    <a:p>
                      <a:pPr lvl="0">
                        <a:buFont typeface="Arial" panose="020B0604020202020204" pitchFamily="34" charset="0"/>
                        <a:buNone/>
                      </a:pPr>
                      <a:r>
                        <a:rPr lang="en-US" sz="1400" dirty="0" smtClean="0"/>
                        <a:t>FY 18: 214 sustainable Federal buildings, 12.8% of buildings / 10.5% of gross square footage (GSF)</a:t>
                      </a:r>
                      <a:endParaRPr lang="en-US" sz="600" dirty="0" smtClean="0"/>
                    </a:p>
                    <a:p>
                      <a:r>
                        <a:rPr lang="en-US" sz="1400" dirty="0" smtClean="0"/>
                        <a:t>FY 19:</a:t>
                      </a:r>
                      <a:r>
                        <a:rPr lang="en-US" sz="1400" baseline="0" dirty="0" smtClean="0"/>
                        <a:t> </a:t>
                      </a:r>
                      <a:r>
                        <a:rPr lang="en-US" sz="1400" dirty="0" smtClean="0"/>
                        <a:t>15% of (GSF or buildings) </a:t>
                      </a:r>
                    </a:p>
                    <a:p>
                      <a:r>
                        <a:rPr lang="en-US" sz="1400" dirty="0" smtClean="0"/>
                        <a:t>FY 20: 15% of (GSF or buildings) </a:t>
                      </a:r>
                      <a:endParaRPr lang="en-US" sz="1400" dirty="0"/>
                    </a:p>
                  </a:txBody>
                  <a:tcPr marL="68580" marR="68580" marT="34290" marB="34290" anchor="ctr"/>
                </a:tc>
              </a:tr>
              <a:tr h="485913">
                <a:tc>
                  <a:txBody>
                    <a:bodyPr/>
                    <a:lstStyle/>
                    <a:p>
                      <a:r>
                        <a:rPr lang="en-US" sz="1400" dirty="0" smtClean="0"/>
                        <a:t>Guidance Updates</a:t>
                      </a:r>
                      <a:endParaRPr lang="en-US" sz="14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Within 180 days of these Instructions, GSA will review and, where appropriate, issue updated standards and practices.</a:t>
                      </a:r>
                    </a:p>
                  </a:txBody>
                  <a:tcPr marL="68580" marR="68580" marT="34290" marB="34290" anchor="ctr"/>
                </a:tc>
              </a:tr>
            </a:tbl>
          </a:graphicData>
        </a:graphic>
      </p:graphicFrame>
      <p:sp>
        <p:nvSpPr>
          <p:cNvPr id="2" name="Title 1"/>
          <p:cNvSpPr>
            <a:spLocks noGrp="1"/>
          </p:cNvSpPr>
          <p:nvPr>
            <p:ph type="title"/>
          </p:nvPr>
        </p:nvSpPr>
        <p:spPr/>
        <p:txBody>
          <a:bodyPr/>
          <a:lstStyle/>
          <a:p>
            <a:r>
              <a:rPr lang="en-US" dirty="0"/>
              <a:t>Sustainable Buildings</a:t>
            </a:r>
          </a:p>
        </p:txBody>
      </p:sp>
    </p:spTree>
    <p:extLst>
      <p:ext uri="{BB962C8B-B14F-4D97-AF65-F5344CB8AC3E}">
        <p14:creationId xmlns:p14="http://schemas.microsoft.com/office/powerpoint/2010/main" val="1163999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89633405"/>
              </p:ext>
            </p:extLst>
          </p:nvPr>
        </p:nvGraphicFramePr>
        <p:xfrm>
          <a:off x="76200" y="990600"/>
          <a:ext cx="8991600" cy="5754403"/>
        </p:xfrm>
        <a:graphic>
          <a:graphicData uri="http://schemas.openxmlformats.org/drawingml/2006/table">
            <a:tbl>
              <a:tblPr firstCol="1" bandRow="1">
                <a:tableStyleId>{9D7B26C5-4107-4FEC-AEDC-1716B250A1EF}</a:tableStyleId>
              </a:tblPr>
              <a:tblGrid>
                <a:gridCol w="2053050"/>
                <a:gridCol w="6938550"/>
              </a:tblGrid>
              <a:tr h="338524">
                <a:tc>
                  <a:txBody>
                    <a:bodyPr/>
                    <a:lstStyle/>
                    <a:p>
                      <a:r>
                        <a:rPr lang="en-US" sz="1800" dirty="0" smtClean="0"/>
                        <a:t>Objective</a:t>
                      </a:r>
                      <a:endParaRPr lang="en-US" sz="1800" dirty="0"/>
                    </a:p>
                  </a:txBody>
                  <a:tcPr marL="68580" marR="68580" marT="34290" marB="34290" anchor="ctr"/>
                </a:tc>
                <a:tc>
                  <a:txBody>
                    <a:bodyPr/>
                    <a:lstStyle/>
                    <a:p>
                      <a:r>
                        <a:rPr lang="en-US" sz="1400" dirty="0" smtClean="0"/>
                        <a:t>Increase waste diversion</a:t>
                      </a:r>
                      <a:r>
                        <a:rPr lang="en-US" sz="1400" baseline="0" dirty="0" smtClean="0"/>
                        <a:t> through reuse and recycling strategies. </a:t>
                      </a:r>
                      <a:endParaRPr lang="en-US" sz="1400" dirty="0"/>
                    </a:p>
                  </a:txBody>
                  <a:tcPr marL="68580" marR="68580" marT="34290" marB="34290" anchor="ctr"/>
                </a:tc>
              </a:tr>
              <a:tr h="1178162">
                <a:tc>
                  <a:txBody>
                    <a:bodyPr/>
                    <a:lstStyle/>
                    <a:p>
                      <a:r>
                        <a:rPr lang="en-US" sz="1800" dirty="0" smtClean="0"/>
                        <a:t>Old</a:t>
                      </a:r>
                      <a:r>
                        <a:rPr lang="en-US" sz="1800" baseline="0" dirty="0" smtClean="0"/>
                        <a:t> E.O. 13693</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Divert at least 50% of non-hazardous solid waste, including food and compostable material but not construction &amp; demolition materials and debris, annually.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Divert at least 50% of non-hazardous construction &amp; demolition materials and debris.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6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Net-zero waste buildings.</a:t>
                      </a:r>
                    </a:p>
                  </a:txBody>
                  <a:tcPr marL="68580" marR="68580" marT="34290" marB="34290" anchor="ctr"/>
                </a:tc>
              </a:tr>
              <a:tr h="698106">
                <a:tc>
                  <a:txBody>
                    <a:bodyPr/>
                    <a:lstStyle/>
                    <a:p>
                      <a:r>
                        <a:rPr lang="en-US" sz="1800" dirty="0" smtClean="0"/>
                        <a:t>New</a:t>
                      </a:r>
                      <a:r>
                        <a:rPr lang="en-US" sz="1800" baseline="0" dirty="0" smtClean="0"/>
                        <a:t> E.O. 13834</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Implement waste prevention &amp; recycling measures and comply with all Federal requirements with regard to solid, hazardous, and toxic waste management &amp; disposal.</a:t>
                      </a:r>
                    </a:p>
                  </a:txBody>
                  <a:tcPr marL="68580" marR="68580" marT="34290" marB="34290" anchor="ctr"/>
                </a:tc>
              </a:tr>
              <a:tr h="338524">
                <a:tc>
                  <a:txBody>
                    <a:bodyPr/>
                    <a:lstStyle/>
                    <a:p>
                      <a:r>
                        <a:rPr lang="en-US" sz="1800" dirty="0" smtClean="0"/>
                        <a:t>Statute</a:t>
                      </a:r>
                      <a:endParaRPr lang="en-US" sz="1800" dirty="0"/>
                    </a:p>
                  </a:txBody>
                  <a:tcPr marL="68580" marR="68580" marT="34290" marB="34290" anchor="ctr"/>
                </a:tc>
                <a:tc>
                  <a:txBody>
                    <a:bodyPr/>
                    <a:lstStyle/>
                    <a:p>
                      <a:pPr marL="0" marR="0" algn="l">
                        <a:lnSpc>
                          <a:spcPct val="100000"/>
                        </a:lnSpc>
                        <a:spcBef>
                          <a:spcPts val="0"/>
                        </a:spcBef>
                        <a:spcAft>
                          <a:spcPts val="0"/>
                        </a:spcAft>
                      </a:pPr>
                      <a:r>
                        <a:rPr lang="en-US" sz="1400" u="sng" kern="1200" dirty="0" smtClean="0">
                          <a:solidFill>
                            <a:schemeClr val="tx1"/>
                          </a:solidFill>
                          <a:effectLst/>
                          <a:latin typeface="+mn-lt"/>
                          <a:ea typeface="+mn-ea"/>
                          <a:cs typeface="+mn-cs"/>
                          <a:hlinkClick r:id="rId3"/>
                        </a:rPr>
                        <a:t>42 USC§ 6901 to §6992</a:t>
                      </a:r>
                      <a:r>
                        <a:rPr lang="en-US" sz="1400" kern="1200" dirty="0" smtClean="0">
                          <a:solidFill>
                            <a:schemeClr val="tx1"/>
                          </a:solidFill>
                          <a:effectLst/>
                          <a:latin typeface="+mn-lt"/>
                          <a:ea typeface="+mn-ea"/>
                          <a:cs typeface="+mn-cs"/>
                        </a:rPr>
                        <a:t>; </a:t>
                      </a:r>
                      <a:r>
                        <a:rPr lang="en-US" sz="1400" u="sng" kern="1200" dirty="0" smtClean="0">
                          <a:solidFill>
                            <a:schemeClr val="tx1"/>
                          </a:solidFill>
                          <a:effectLst/>
                          <a:latin typeface="+mn-lt"/>
                          <a:ea typeface="+mn-ea"/>
                          <a:cs typeface="+mn-cs"/>
                          <a:hlinkClick r:id="rId4"/>
                        </a:rPr>
                        <a:t>42 USC §11001 to §11050</a:t>
                      </a:r>
                      <a:r>
                        <a:rPr lang="en-US" sz="1400" kern="1200" dirty="0" smtClean="0">
                          <a:solidFill>
                            <a:schemeClr val="tx1"/>
                          </a:solidFill>
                          <a:effectLst/>
                          <a:latin typeface="+mn-lt"/>
                          <a:ea typeface="+mn-ea"/>
                          <a:cs typeface="+mn-cs"/>
                        </a:rPr>
                        <a:t>; </a:t>
                      </a:r>
                      <a:r>
                        <a:rPr lang="en-US" sz="1400" u="sng" kern="1200" dirty="0" smtClean="0">
                          <a:solidFill>
                            <a:schemeClr val="tx1"/>
                          </a:solidFill>
                          <a:effectLst/>
                          <a:latin typeface="+mn-lt"/>
                          <a:ea typeface="+mn-ea"/>
                          <a:cs typeface="+mn-cs"/>
                          <a:hlinkClick r:id="rId5"/>
                        </a:rPr>
                        <a:t>42 USC §13101</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34290" marB="34290" anchor="ctr"/>
                </a:tc>
              </a:tr>
              <a:tr h="1301437">
                <a:tc>
                  <a:txBody>
                    <a:bodyPr/>
                    <a:lstStyle/>
                    <a:p>
                      <a:r>
                        <a:rPr lang="en-US" sz="1800" dirty="0" smtClean="0"/>
                        <a:t>Changes</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t>Metrics changed</a:t>
                      </a:r>
                      <a:r>
                        <a:rPr lang="en-US" sz="1400" baseline="0" dirty="0" smtClean="0"/>
                        <a:t> to: </a:t>
                      </a:r>
                      <a:r>
                        <a:rPr lang="en-US" sz="1400" dirty="0" smtClean="0"/>
                        <a:t>Tons of non-hazardous solid waste generated; and % of non-hazardous solid waste sent to treatment and disposal facilities.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600" kern="1200" baseline="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baseline="0" dirty="0" smtClean="0"/>
                        <a:t>Non-hazardous construction and demolition waste to be tracked and reported in SRIP. Net-zero waste should be considered a strategy for waste reduction.</a:t>
                      </a:r>
                      <a:endParaRPr lang="en-US" sz="140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60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t>Agencies</a:t>
                      </a:r>
                      <a:r>
                        <a:rPr lang="en-US" sz="1400" baseline="0" dirty="0" smtClean="0"/>
                        <a:t> set annual targets.</a:t>
                      </a:r>
                      <a:endParaRPr lang="en-US" sz="1400" dirty="0" smtClean="0"/>
                    </a:p>
                  </a:txBody>
                  <a:tcPr marL="68580" marR="68580" marT="34290" marB="34290" anchor="ctr"/>
                </a:tc>
              </a:tr>
              <a:tr h="910254">
                <a:tc>
                  <a:txBody>
                    <a:bodyPr/>
                    <a:lstStyle/>
                    <a:p>
                      <a:r>
                        <a:rPr lang="en-US" sz="1800" dirty="0" smtClean="0"/>
                        <a:t>Status/SRIP Targets</a:t>
                      </a:r>
                      <a:endParaRPr lang="en-US" sz="1800" dirty="0"/>
                    </a:p>
                  </a:txBody>
                  <a:tcPr marL="68580" marR="68580" marT="34290" marB="34290" anchor="ctr"/>
                </a:tc>
                <a:tc>
                  <a:txBody>
                    <a:bodyPr/>
                    <a:lstStyle/>
                    <a:p>
                      <a:pPr lvl="0">
                        <a:buFont typeface="Arial" panose="020B0604020202020204" pitchFamily="34" charset="0"/>
                        <a:buNone/>
                      </a:pPr>
                      <a:r>
                        <a:rPr lang="en-US" sz="1400" dirty="0" smtClean="0"/>
                        <a:t>FY 18:</a:t>
                      </a:r>
                      <a:r>
                        <a:rPr lang="en-US" sz="1400" baseline="0" dirty="0" smtClean="0"/>
                        <a:t> </a:t>
                      </a:r>
                      <a:r>
                        <a:rPr lang="en-US" sz="1400" dirty="0" smtClean="0"/>
                        <a:t>46,166.6 metric tons of non-hazardous solid waste generated (not including construction &amp; demolition waste</a:t>
                      </a:r>
                      <a:r>
                        <a:rPr lang="en-US" sz="1400" kern="1200" dirty="0" smtClean="0">
                          <a:solidFill>
                            <a:schemeClr val="tx1"/>
                          </a:solidFill>
                          <a:latin typeface="+mn-lt"/>
                          <a:ea typeface="+mn-ea"/>
                          <a:cs typeface="+mn-cs"/>
                        </a:rPr>
                        <a:t>); 35.4% sent to treatment and disposal facilities </a:t>
                      </a:r>
                    </a:p>
                    <a:p>
                      <a:pPr lvl="0">
                        <a:buFont typeface="Arial" panose="020B0604020202020204" pitchFamily="34" charset="0"/>
                        <a:buNone/>
                      </a:pPr>
                      <a:r>
                        <a:rPr lang="en-US" sz="1400" kern="1200" dirty="0" smtClean="0">
                          <a:solidFill>
                            <a:schemeClr val="tx1"/>
                          </a:solidFill>
                          <a:latin typeface="+mn-lt"/>
                          <a:ea typeface="+mn-ea"/>
                          <a:cs typeface="+mn-cs"/>
                        </a:rPr>
                        <a:t>FY 19 &amp; FY 20 – will strive for an annual reduction in waste sent to landfill of at least 0.5 percent per year.</a:t>
                      </a:r>
                    </a:p>
                  </a:txBody>
                  <a:tcPr marL="68580" marR="68580" marT="34290" marB="34290" anchor="ctr"/>
                </a:tc>
              </a:tr>
              <a:tr h="941501">
                <a:tc>
                  <a:txBody>
                    <a:bodyPr/>
                    <a:lstStyle/>
                    <a:p>
                      <a:r>
                        <a:rPr lang="en-US" sz="1800" dirty="0" smtClean="0"/>
                        <a:t>Guidance Updates</a:t>
                      </a:r>
                      <a:endParaRPr lang="en-US" sz="1800" dirty="0"/>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smtClean="0"/>
                        <a:t>EPA will</a:t>
                      </a:r>
                      <a:r>
                        <a:rPr lang="en-US" sz="1400" baseline="0" dirty="0" smtClean="0"/>
                        <a:t> update Federal Green Challenge waste management resources; </a:t>
                      </a:r>
                      <a:endParaRPr lang="en-US" sz="6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Federal Sustainable Acquisition and Materials Management working group should coordinate with EPA’s Office of Resource Conservation and Recovery to identify opportunities to further promote interagency coordination on waste minimization.</a:t>
                      </a:r>
                      <a:endParaRPr lang="en-US" sz="1400" dirty="0" smtClean="0"/>
                    </a:p>
                  </a:txBody>
                  <a:tcPr marL="68580" marR="68580" marT="34290" marB="34290" anchor="ctr"/>
                </a:tc>
              </a:tr>
            </a:tbl>
          </a:graphicData>
        </a:graphic>
      </p:graphicFrame>
      <p:sp>
        <p:nvSpPr>
          <p:cNvPr id="2" name="Title 1"/>
          <p:cNvSpPr>
            <a:spLocks noGrp="1"/>
          </p:cNvSpPr>
          <p:nvPr>
            <p:ph type="title"/>
          </p:nvPr>
        </p:nvSpPr>
        <p:spPr/>
        <p:txBody>
          <a:bodyPr/>
          <a:lstStyle/>
          <a:p>
            <a:r>
              <a:rPr lang="en-US" dirty="0" smtClean="0"/>
              <a:t>Waste Management</a:t>
            </a:r>
            <a:endParaRPr lang="en-US" dirty="0"/>
          </a:p>
        </p:txBody>
      </p:sp>
    </p:spTree>
    <p:extLst>
      <p:ext uri="{BB962C8B-B14F-4D97-AF65-F5344CB8AC3E}">
        <p14:creationId xmlns:p14="http://schemas.microsoft.com/office/powerpoint/2010/main" val="2608386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EERE_templat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5496</TotalTime>
  <Words>3079</Words>
  <Application>Microsoft Office PowerPoint</Application>
  <PresentationFormat>On-screen Show (4:3)</PresentationFormat>
  <Paragraphs>295</Paragraphs>
  <Slides>19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Narrow</vt:lpstr>
      <vt:lpstr>Calibri</vt:lpstr>
      <vt:lpstr>Times New Roman</vt:lpstr>
      <vt:lpstr>EERE_template_green</vt:lpstr>
      <vt:lpstr>PowerPoint Presentation</vt:lpstr>
      <vt:lpstr>Agenda</vt:lpstr>
      <vt:lpstr>FY 2018 OMB Scorecard</vt:lpstr>
      <vt:lpstr>Energy Management </vt:lpstr>
      <vt:lpstr>Renewable Energy</vt:lpstr>
      <vt:lpstr>Water Management</vt:lpstr>
      <vt:lpstr>Performance Contracting</vt:lpstr>
      <vt:lpstr>Sustainable Buildings</vt:lpstr>
      <vt:lpstr>Waste Management</vt:lpstr>
      <vt:lpstr>Building Evaluations, Benchmarking, &amp; Energy Management</vt:lpstr>
      <vt:lpstr>Fleet Management</vt:lpstr>
      <vt:lpstr>Acquisition</vt:lpstr>
      <vt:lpstr>Electronic Stewardship</vt:lpstr>
      <vt:lpstr>Data Center Efficiency</vt:lpstr>
      <vt:lpstr>Greenhouse Gas Management</vt:lpstr>
      <vt:lpstr>PowerPoint Presentation</vt:lpstr>
      <vt:lpstr>PowerPoint Presentation</vt:lpstr>
      <vt:lpstr>E.O. 13834, Efficient Federal Operations</vt:lpstr>
      <vt:lpstr>E.O. 13834, Efficient Federal Operations</vt:lpstr>
    </vt:vector>
  </TitlesOfParts>
  <Company>EERE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Hill Presentation</dc:title>
  <dc:creator>Joanne Lowry</dc:creator>
  <cp:lastModifiedBy>JP</cp:lastModifiedBy>
  <cp:revision>314</cp:revision>
  <cp:lastPrinted>2019-05-22T21:40:59Z</cp:lastPrinted>
  <dcterms:created xsi:type="dcterms:W3CDTF">2011-09-16T18:05:57Z</dcterms:created>
  <dcterms:modified xsi:type="dcterms:W3CDTF">2019-07-17T17:45:44Z</dcterms:modified>
</cp:coreProperties>
</file>