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6" r:id="rId4"/>
  </p:sldMasterIdLst>
  <p:notesMasterIdLst>
    <p:notesMasterId r:id="rId15"/>
  </p:notesMasterIdLst>
  <p:handoutMasterIdLst>
    <p:handoutMasterId r:id="rId16"/>
  </p:handoutMasterIdLst>
  <p:sldIdLst>
    <p:sldId id="636" r:id="rId5"/>
    <p:sldId id="647" r:id="rId6"/>
    <p:sldId id="648" r:id="rId7"/>
    <p:sldId id="639" r:id="rId8"/>
    <p:sldId id="649" r:id="rId9"/>
    <p:sldId id="644" r:id="rId10"/>
    <p:sldId id="646" r:id="rId11"/>
    <p:sldId id="650" r:id="rId12"/>
    <p:sldId id="651" r:id="rId13"/>
    <p:sldId id="643" r:id="rId14"/>
  </p:sldIdLst>
  <p:sldSz cx="12192000" cy="68580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p15:guide id="1" orient="horz" pos="2160" userDrawn="1">
          <p15:clr>
            <a:srgbClr val="A4A3A4"/>
          </p15:clr>
        </p15:guide>
        <p15:guide id="2" pos="256"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brace" initials="k" lastIdx="7" clrIdx="0"/>
  <p:cmAuthor id="1" name="Fernandez, Ted [USA]" initials="FT[" lastIdx="1" clrIdx="1"/>
  <p:cmAuthor id="2" name="Penny.Mefford" initials="PLM" lastIdx="3" clrIdx="2"/>
  <p:cmAuthor id="3" name="johnsc" initials="csj" lastIdx="2" clrIdx="3"/>
  <p:cmAuthor id="4" name="Jenkins, Daniel (CONTR)" initials="JD("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E1130"/>
    <a:srgbClr val="293340"/>
    <a:srgbClr val="213E9A"/>
    <a:srgbClr val="19204C"/>
    <a:srgbClr val="FEF5E8"/>
    <a:srgbClr val="77933C"/>
    <a:srgbClr val="4F81BD"/>
    <a:srgbClr val="4E6128"/>
    <a:srgbClr val="94B2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33" autoAdjust="0"/>
    <p:restoredTop sz="94692" autoAdjust="0"/>
  </p:normalViewPr>
  <p:slideViewPr>
    <p:cSldViewPr snapToObjects="1">
      <p:cViewPr varScale="1">
        <p:scale>
          <a:sx n="111" d="100"/>
          <a:sy n="111" d="100"/>
        </p:scale>
        <p:origin x="396" y="-54"/>
      </p:cViewPr>
      <p:guideLst>
        <p:guide orient="horz" pos="2160"/>
        <p:guide pos="256"/>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130" d="100"/>
        <a:sy n="130" d="100"/>
      </p:scale>
      <p:origin x="0" y="-8418"/>
    </p:cViewPr>
  </p:sorterViewPr>
  <p:notesViewPr>
    <p:cSldViewPr snapToObjects="1">
      <p:cViewPr varScale="1">
        <p:scale>
          <a:sx n="118" d="100"/>
          <a:sy n="118" d="100"/>
        </p:scale>
        <p:origin x="4336" y="21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smtClean="0">
                <a:latin typeface="+mn-lt"/>
                <a:ea typeface="+mn-ea"/>
                <a:cs typeface="+mn-cs"/>
              </a:defRPr>
            </a:lvl1pPr>
          </a:lstStyle>
          <a:p>
            <a:pPr>
              <a:defRPr/>
            </a:pPr>
            <a:fld id="{DF602F7B-3C60-0340-8F65-5D706F0CD99D}" type="datetime1">
              <a:rPr lang="en-US"/>
              <a:pPr>
                <a:defRPr/>
              </a:pPr>
              <a:t>7/15/2025</a:t>
            </a:fld>
            <a:endParaRPr lang="en-US" dirty="0"/>
          </a:p>
        </p:txBody>
      </p:sp>
      <p:sp>
        <p:nvSpPr>
          <p:cNvPr id="4" name="Footer Placeholder 3"/>
          <p:cNvSpPr>
            <a:spLocks noGrp="1"/>
          </p:cNvSpPr>
          <p:nvPr>
            <p:ph type="ftr" sz="quarter" idx="2"/>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smtClean="0">
                <a:latin typeface="+mn-lt"/>
                <a:ea typeface="+mn-ea"/>
                <a:cs typeface="+mn-cs"/>
              </a:defRPr>
            </a:lvl1pPr>
          </a:lstStyle>
          <a:p>
            <a:pPr>
              <a:defRPr/>
            </a:pPr>
            <a:fld id="{C90FB65A-D16E-9F49-BD9B-8D220ECCC788}" type="slidenum">
              <a:rPr lang="en-US"/>
              <a:pPr>
                <a:defRPr/>
              </a:pPr>
              <a:t>‹#›</a:t>
            </a:fld>
            <a:endParaRPr lang="en-US" dirty="0"/>
          </a:p>
        </p:txBody>
      </p:sp>
    </p:spTree>
    <p:extLst>
      <p:ext uri="{BB962C8B-B14F-4D97-AF65-F5344CB8AC3E}">
        <p14:creationId xmlns:p14="http://schemas.microsoft.com/office/powerpoint/2010/main" val="22341071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smtClean="0">
                <a:latin typeface="+mn-lt"/>
                <a:ea typeface="+mn-ea"/>
                <a:cs typeface="+mn-cs"/>
              </a:defRPr>
            </a:lvl1pPr>
          </a:lstStyle>
          <a:p>
            <a:pPr>
              <a:defRPr/>
            </a:pPr>
            <a:fld id="{251A9E42-4B87-E94B-8E06-D88E87E2D8B6}" type="datetime1">
              <a:rPr lang="en-US"/>
              <a:pPr>
                <a:defRPr/>
              </a:pPr>
              <a:t>7/15/2025</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smtClean="0">
                <a:latin typeface="+mn-lt"/>
                <a:ea typeface="+mn-ea"/>
                <a:cs typeface="+mn-cs"/>
              </a:defRPr>
            </a:lvl1pPr>
          </a:lstStyle>
          <a:p>
            <a:pPr>
              <a:defRPr/>
            </a:pPr>
            <a:fld id="{62188366-2947-D844-B46D-D483AF8F9817}" type="slidenum">
              <a:rPr lang="en-US"/>
              <a:pPr>
                <a:defRPr/>
              </a:pPr>
              <a:t>‹#›</a:t>
            </a:fld>
            <a:endParaRPr lang="en-US" dirty="0"/>
          </a:p>
        </p:txBody>
      </p:sp>
    </p:spTree>
    <p:extLst>
      <p:ext uri="{BB962C8B-B14F-4D97-AF65-F5344CB8AC3E}">
        <p14:creationId xmlns:p14="http://schemas.microsoft.com/office/powerpoint/2010/main" val="4250815894"/>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fontAlgn="base">
      <a:spcBef>
        <a:spcPct val="30000"/>
      </a:spcBef>
      <a:spcAft>
        <a:spcPct val="0"/>
      </a:spcAft>
      <a:defRPr sz="1200" kern="1200">
        <a:solidFill>
          <a:schemeClr val="tx1"/>
        </a:solidFill>
        <a:latin typeface="+mn-lt"/>
        <a:ea typeface="ヒラギノ角ゴ Pro W3" charset="-128"/>
        <a:cs typeface="+mn-cs"/>
      </a:defRPr>
    </a:lvl2pPr>
    <a:lvl3pPr marL="914400" algn="l" defTabSz="457200" rtl="0" fontAlgn="base">
      <a:spcBef>
        <a:spcPct val="30000"/>
      </a:spcBef>
      <a:spcAft>
        <a:spcPct val="0"/>
      </a:spcAft>
      <a:defRPr sz="1200" kern="1200">
        <a:solidFill>
          <a:schemeClr val="tx1"/>
        </a:solidFill>
        <a:latin typeface="+mn-lt"/>
        <a:ea typeface="ヒラギノ角ゴ Pro W3" charset="-128"/>
        <a:cs typeface="+mn-cs"/>
      </a:defRPr>
    </a:lvl3pPr>
    <a:lvl4pPr marL="1371600" algn="l" defTabSz="457200" rtl="0" fontAlgn="base">
      <a:spcBef>
        <a:spcPct val="30000"/>
      </a:spcBef>
      <a:spcAft>
        <a:spcPct val="0"/>
      </a:spcAft>
      <a:defRPr sz="1200" kern="1200">
        <a:solidFill>
          <a:schemeClr val="tx1"/>
        </a:solidFill>
        <a:latin typeface="+mn-lt"/>
        <a:ea typeface="ヒラギノ角ゴ Pro W3" charset="-128"/>
        <a:cs typeface="+mn-cs"/>
      </a:defRPr>
    </a:lvl4pPr>
    <a:lvl5pPr marL="1828800" algn="l" defTabSz="457200" rtl="0" fontAlgn="base">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with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1468430"/>
          </a:xfrm>
          <a:prstGeom prst="rect">
            <a:avLst/>
          </a:prstGeom>
        </p:spPr>
        <p:txBody>
          <a:bodyPr anchor="b"/>
          <a:lstStyle>
            <a:lvl1pPr algn="ctr">
              <a:defRPr sz="4500" b="1" i="0">
                <a:solidFill>
                  <a:srgbClr val="0E1130"/>
                </a:solidFill>
                <a:latin typeface="STIX Two Text" pitchFamily="2" charset="0"/>
              </a:defRPr>
            </a:lvl1pPr>
          </a:lstStyle>
          <a:p>
            <a:r>
              <a:rPr lang="en-US" dirty="0"/>
              <a:t>CLICK TO EDIT MASTER TITLE STYLE</a:t>
            </a:r>
          </a:p>
        </p:txBody>
      </p:sp>
      <p:sp>
        <p:nvSpPr>
          <p:cNvPr id="3" name="Subtitle 2"/>
          <p:cNvSpPr>
            <a:spLocks noGrp="1"/>
          </p:cNvSpPr>
          <p:nvPr>
            <p:ph type="subTitle" idx="1"/>
          </p:nvPr>
        </p:nvSpPr>
        <p:spPr>
          <a:xfrm>
            <a:off x="1524000" y="3124211"/>
            <a:ext cx="9144000" cy="2133589"/>
          </a:xfrm>
          <a:prstGeom prst="rect">
            <a:avLst/>
          </a:prstGeom>
        </p:spPr>
        <p:txBody>
          <a:bodyPr/>
          <a:lstStyle>
            <a:lvl1pPr marL="0" indent="0" algn="ctr">
              <a:buNone/>
              <a:defRPr sz="1800">
                <a:solidFill>
                  <a:srgbClr val="29334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Rectangle 8">
            <a:extLst>
              <a:ext uri="{FF2B5EF4-FFF2-40B4-BE49-F238E27FC236}">
                <a16:creationId xmlns:a16="http://schemas.microsoft.com/office/drawing/2014/main" id="{53EFCF92-EBE6-32A1-D990-38D7E6F22D4E}"/>
              </a:ext>
            </a:extLst>
          </p:cNvPr>
          <p:cNvSpPr/>
          <p:nvPr userDrawn="1"/>
        </p:nvSpPr>
        <p:spPr>
          <a:xfrm>
            <a:off x="-30480" y="5741239"/>
            <a:ext cx="12252960" cy="1192956"/>
          </a:xfrm>
          <a:prstGeom prst="rect">
            <a:avLst/>
          </a:prstGeom>
          <a:solidFill>
            <a:srgbClr val="0E11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Line 2">
            <a:extLst>
              <a:ext uri="{FF2B5EF4-FFF2-40B4-BE49-F238E27FC236}">
                <a16:creationId xmlns:a16="http://schemas.microsoft.com/office/drawing/2014/main" id="{05E38AC4-98C1-815B-7629-81B62C5926C9}"/>
              </a:ext>
            </a:extLst>
          </p:cNvPr>
          <p:cNvSpPr>
            <a:spLocks noChangeShapeType="1"/>
          </p:cNvSpPr>
          <p:nvPr userDrawn="1"/>
        </p:nvSpPr>
        <p:spPr bwMode="auto">
          <a:xfrm>
            <a:off x="1524000" y="2895600"/>
            <a:ext cx="9144000" cy="0"/>
          </a:xfrm>
          <a:prstGeom prst="line">
            <a:avLst/>
          </a:prstGeom>
          <a:noFill/>
          <a:ln w="12700">
            <a:solidFill>
              <a:schemeClr val="bg1">
                <a:lumMod val="65000"/>
              </a:schemeClr>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13" name="Line 2">
            <a:extLst>
              <a:ext uri="{FF2B5EF4-FFF2-40B4-BE49-F238E27FC236}">
                <a16:creationId xmlns:a16="http://schemas.microsoft.com/office/drawing/2014/main" id="{AED6D91E-DE09-E4DD-FFE1-FE3558F5475E}"/>
              </a:ext>
            </a:extLst>
          </p:cNvPr>
          <p:cNvSpPr>
            <a:spLocks noChangeShapeType="1"/>
          </p:cNvSpPr>
          <p:nvPr userDrawn="1"/>
        </p:nvSpPr>
        <p:spPr bwMode="auto">
          <a:xfrm>
            <a:off x="-30480" y="5741239"/>
            <a:ext cx="12252960" cy="0"/>
          </a:xfrm>
          <a:prstGeom prst="line">
            <a:avLst/>
          </a:prstGeom>
          <a:noFill/>
          <a:ln w="85725">
            <a:solidFill>
              <a:srgbClr val="213E9A"/>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pic>
        <p:nvPicPr>
          <p:cNvPr id="14" name="Picture 13">
            <a:extLst>
              <a:ext uri="{FF2B5EF4-FFF2-40B4-BE49-F238E27FC236}">
                <a16:creationId xmlns:a16="http://schemas.microsoft.com/office/drawing/2014/main" id="{F8D551BE-F105-63E5-4C06-8E1FB4F51785}"/>
              </a:ext>
            </a:extLst>
          </p:cNvPr>
          <p:cNvPicPr>
            <a:picLocks noChangeAspect="1"/>
          </p:cNvPicPr>
          <p:nvPr userDrawn="1"/>
        </p:nvPicPr>
        <p:blipFill>
          <a:blip r:embed="rId2"/>
          <a:srcRect/>
          <a:stretch/>
        </p:blipFill>
        <p:spPr>
          <a:xfrm>
            <a:off x="9372600" y="5905827"/>
            <a:ext cx="2428194" cy="913745"/>
          </a:xfrm>
          <a:prstGeom prst="rect">
            <a:avLst/>
          </a:prstGeom>
        </p:spPr>
      </p:pic>
    </p:spTree>
    <p:extLst>
      <p:ext uri="{BB962C8B-B14F-4D97-AF65-F5344CB8AC3E}">
        <p14:creationId xmlns:p14="http://schemas.microsoft.com/office/powerpoint/2010/main" val="1253481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Bar and Heavy Bullet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09D2714-32F1-2C75-6C7B-6B85ACA64B95}"/>
              </a:ext>
            </a:extLst>
          </p:cNvPr>
          <p:cNvSpPr/>
          <p:nvPr userDrawn="1"/>
        </p:nvSpPr>
        <p:spPr>
          <a:xfrm>
            <a:off x="-30480" y="0"/>
            <a:ext cx="12252960" cy="1139952"/>
          </a:xfrm>
          <a:prstGeom prst="rect">
            <a:avLst/>
          </a:prstGeom>
          <a:solidFill>
            <a:srgbClr val="0E11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Line 2">
            <a:extLst>
              <a:ext uri="{FF2B5EF4-FFF2-40B4-BE49-F238E27FC236}">
                <a16:creationId xmlns:a16="http://schemas.microsoft.com/office/drawing/2014/main" id="{C416BF7B-F06A-A578-776E-3959D80B7239}"/>
              </a:ext>
            </a:extLst>
          </p:cNvPr>
          <p:cNvSpPr>
            <a:spLocks noChangeShapeType="1"/>
          </p:cNvSpPr>
          <p:nvPr userDrawn="1"/>
        </p:nvSpPr>
        <p:spPr bwMode="auto">
          <a:xfrm>
            <a:off x="-30480" y="1139952"/>
            <a:ext cx="12252960" cy="0"/>
          </a:xfrm>
          <a:prstGeom prst="line">
            <a:avLst/>
          </a:prstGeom>
          <a:noFill/>
          <a:ln w="85725">
            <a:solidFill>
              <a:srgbClr val="213E9A"/>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5" name="Line 2">
            <a:extLst>
              <a:ext uri="{FF2B5EF4-FFF2-40B4-BE49-F238E27FC236}">
                <a16:creationId xmlns:a16="http://schemas.microsoft.com/office/drawing/2014/main" id="{A8E532BE-093B-B577-CA70-D67C8F555A80}"/>
              </a:ext>
            </a:extLst>
          </p:cNvPr>
          <p:cNvSpPr>
            <a:spLocks noChangeShapeType="1"/>
          </p:cNvSpPr>
          <p:nvPr userDrawn="1"/>
        </p:nvSpPr>
        <p:spPr bwMode="auto">
          <a:xfrm flipV="1">
            <a:off x="-30480" y="6248400"/>
            <a:ext cx="12252960" cy="1"/>
          </a:xfrm>
          <a:prstGeom prst="line">
            <a:avLst/>
          </a:prstGeom>
          <a:noFill/>
          <a:ln w="12700">
            <a:solidFill>
              <a:srgbClr val="595959"/>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2" name="Title 1"/>
          <p:cNvSpPr>
            <a:spLocks noGrp="1"/>
          </p:cNvSpPr>
          <p:nvPr>
            <p:ph type="title"/>
          </p:nvPr>
        </p:nvSpPr>
        <p:spPr>
          <a:xfrm>
            <a:off x="304800" y="304800"/>
            <a:ext cx="11684000" cy="685800"/>
          </a:xfrm>
          <a:prstGeom prst="rect">
            <a:avLst/>
          </a:prstGeom>
        </p:spPr>
        <p:txBody>
          <a:bodyPr lIns="0" tIns="0" rIns="0" bIns="0"/>
          <a:lstStyle>
            <a:lvl1pPr algn="l">
              <a:defRPr sz="3200" b="1" i="1">
                <a:solidFill>
                  <a:srgbClr val="FFFFFF"/>
                </a:solidFill>
              </a:defRPr>
            </a:lvl1pPr>
          </a:lstStyle>
          <a:p>
            <a:r>
              <a:rPr lang="en-US" dirty="0"/>
              <a:t>Click to edit Master title style</a:t>
            </a:r>
          </a:p>
        </p:txBody>
      </p:sp>
      <p:sp>
        <p:nvSpPr>
          <p:cNvPr id="12" name="Content Placeholder 11"/>
          <p:cNvSpPr>
            <a:spLocks noGrp="1"/>
          </p:cNvSpPr>
          <p:nvPr>
            <p:ph sz="quarter" idx="12"/>
          </p:nvPr>
        </p:nvSpPr>
        <p:spPr>
          <a:xfrm>
            <a:off x="406400" y="1447800"/>
            <a:ext cx="11379200" cy="4876800"/>
          </a:xfrm>
          <a:prstGeom prst="rect">
            <a:avLst/>
          </a:prstGeom>
        </p:spPr>
        <p:txBody>
          <a:bodyPr vert="horz" lIns="0" tIns="0" rIns="0" bIns="0"/>
          <a:lstStyle>
            <a:lvl1pPr>
              <a:buClr>
                <a:srgbClr val="213E9A"/>
              </a:buClr>
              <a:defRPr sz="2400"/>
            </a:lvl1pPr>
            <a:lvl2pPr>
              <a:buClr>
                <a:srgbClr val="213E9A"/>
              </a:buClr>
              <a:defRPr sz="2000"/>
            </a:lvl2pPr>
            <a:lvl3pPr>
              <a:buClr>
                <a:srgbClr val="213E9A"/>
              </a:buClr>
              <a:defRPr sz="1800"/>
            </a:lvl3pPr>
            <a:lvl4pPr>
              <a:buClr>
                <a:srgbClr val="213E9A"/>
              </a:buClr>
              <a:defRPr sz="1600"/>
            </a:lvl4pPr>
            <a:lvl5pPr>
              <a:buClr>
                <a:srgbClr val="213E9A"/>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Logo&#10;&#10;AI-generated content may be incorrect.">
            <a:extLst>
              <a:ext uri="{FF2B5EF4-FFF2-40B4-BE49-F238E27FC236}">
                <a16:creationId xmlns:a16="http://schemas.microsoft.com/office/drawing/2014/main" id="{4A32A62A-B62C-F6AC-0BAA-67E044C98ABF}"/>
              </a:ext>
            </a:extLst>
          </p:cNvPr>
          <p:cNvPicPr>
            <a:picLocks noChangeAspect="1"/>
          </p:cNvPicPr>
          <p:nvPr userDrawn="1"/>
        </p:nvPicPr>
        <p:blipFill>
          <a:blip r:embed="rId2"/>
          <a:stretch>
            <a:fillRect/>
          </a:stretch>
        </p:blipFill>
        <p:spPr>
          <a:xfrm>
            <a:off x="9204678" y="6019800"/>
            <a:ext cx="2834922" cy="10668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wo Bullet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7EADAE-8594-EC72-DE2A-4885274AA11B}"/>
              </a:ext>
            </a:extLst>
          </p:cNvPr>
          <p:cNvSpPr/>
          <p:nvPr userDrawn="1"/>
        </p:nvSpPr>
        <p:spPr>
          <a:xfrm>
            <a:off x="-30480" y="0"/>
            <a:ext cx="12252960" cy="1139952"/>
          </a:xfrm>
          <a:prstGeom prst="rect">
            <a:avLst/>
          </a:prstGeom>
          <a:solidFill>
            <a:srgbClr val="0E11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Line 2">
            <a:extLst>
              <a:ext uri="{FF2B5EF4-FFF2-40B4-BE49-F238E27FC236}">
                <a16:creationId xmlns:a16="http://schemas.microsoft.com/office/drawing/2014/main" id="{C7E97753-7AE7-61CD-C28E-CC4B727FC36F}"/>
              </a:ext>
            </a:extLst>
          </p:cNvPr>
          <p:cNvSpPr>
            <a:spLocks noChangeShapeType="1"/>
          </p:cNvSpPr>
          <p:nvPr userDrawn="1"/>
        </p:nvSpPr>
        <p:spPr bwMode="auto">
          <a:xfrm>
            <a:off x="-30480" y="1139952"/>
            <a:ext cx="12252960" cy="0"/>
          </a:xfrm>
          <a:prstGeom prst="line">
            <a:avLst/>
          </a:prstGeom>
          <a:noFill/>
          <a:ln w="85725">
            <a:solidFill>
              <a:srgbClr val="213E9A"/>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
        <p:nvSpPr>
          <p:cNvPr id="3" name="Content Placeholder 2"/>
          <p:cNvSpPr>
            <a:spLocks noGrp="1"/>
          </p:cNvSpPr>
          <p:nvPr>
            <p:ph sz="half" idx="1"/>
          </p:nvPr>
        </p:nvSpPr>
        <p:spPr>
          <a:xfrm>
            <a:off x="406400" y="1371601"/>
            <a:ext cx="5181600" cy="4754563"/>
          </a:xfrm>
          <a:prstGeom prst="rect">
            <a:avLst/>
          </a:prstGeom>
        </p:spPr>
        <p:txBody>
          <a:bodyPr lIns="0" tIns="0" rIns="0" bIns="0"/>
          <a:lstStyle>
            <a:lvl1pPr marL="287338" marR="0" indent="-287338" algn="l" defTabSz="457200" rtl="0" eaLnBrk="1" fontAlgn="auto" latinLnBrk="0" hangingPunct="1">
              <a:lnSpc>
                <a:spcPct val="100000"/>
              </a:lnSpc>
              <a:spcBef>
                <a:spcPts val="0"/>
              </a:spcBef>
              <a:spcAft>
                <a:spcPts val="1200"/>
              </a:spcAft>
              <a:buClr>
                <a:schemeClr val="accent1"/>
              </a:buClr>
              <a:buSzTx/>
              <a:buFont typeface="Arial"/>
              <a:buChar char="•"/>
              <a:tabLst/>
              <a:defRPr sz="2600"/>
            </a:lvl1pPr>
            <a:lvl2pPr marL="576263" marR="0" indent="-288925" algn="l" defTabSz="457200" rtl="0" eaLnBrk="1" fontAlgn="auto" latinLnBrk="0" hangingPunct="1">
              <a:lnSpc>
                <a:spcPct val="100000"/>
              </a:lnSpc>
              <a:spcBef>
                <a:spcPts val="0"/>
              </a:spcBef>
              <a:spcAft>
                <a:spcPts val="1200"/>
              </a:spcAft>
              <a:buClr>
                <a:schemeClr val="accent1"/>
              </a:buClr>
              <a:buSzTx/>
              <a:buFont typeface="Arial"/>
              <a:buChar char="•"/>
              <a:tabLst/>
              <a:defRPr sz="2300"/>
            </a:lvl2pPr>
            <a:lvl3pPr marL="8048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2000"/>
            </a:lvl3pPr>
            <a:lvl4pPr marL="10334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4pPr>
            <a:lvl5pPr marL="12620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5pPr>
            <a:lvl6pPr>
              <a:defRPr sz="1800"/>
            </a:lvl6pPr>
            <a:lvl7pPr>
              <a:defRPr sz="1800"/>
            </a:lvl7pPr>
            <a:lvl8pPr>
              <a:defRPr sz="1800"/>
            </a:lvl8pPr>
            <a:lvl9pPr>
              <a:defRPr sz="18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Content Placeholder 2"/>
          <p:cNvSpPr>
            <a:spLocks noGrp="1"/>
          </p:cNvSpPr>
          <p:nvPr>
            <p:ph sz="half" idx="12"/>
          </p:nvPr>
        </p:nvSpPr>
        <p:spPr>
          <a:xfrm>
            <a:off x="6604000" y="1371601"/>
            <a:ext cx="5181600" cy="4754563"/>
          </a:xfrm>
          <a:prstGeom prst="rect">
            <a:avLst/>
          </a:prstGeom>
        </p:spPr>
        <p:txBody>
          <a:bodyPr lIns="0" tIns="0" rIns="0" bIns="0"/>
          <a:lstStyle>
            <a:lvl1pPr marL="287338" marR="0" indent="-287338" algn="l" defTabSz="457200" rtl="0" eaLnBrk="1" fontAlgn="auto" latinLnBrk="0" hangingPunct="1">
              <a:lnSpc>
                <a:spcPct val="100000"/>
              </a:lnSpc>
              <a:spcBef>
                <a:spcPts val="0"/>
              </a:spcBef>
              <a:spcAft>
                <a:spcPts val="1200"/>
              </a:spcAft>
              <a:buClr>
                <a:schemeClr val="accent1"/>
              </a:buClr>
              <a:buSzTx/>
              <a:buFont typeface="Arial"/>
              <a:buChar char="•"/>
              <a:tabLst/>
              <a:defRPr sz="2600"/>
            </a:lvl1pPr>
            <a:lvl2pPr marL="576263" marR="0" indent="-288925" algn="l" defTabSz="457200" rtl="0" eaLnBrk="1" fontAlgn="auto" latinLnBrk="0" hangingPunct="1">
              <a:lnSpc>
                <a:spcPct val="100000"/>
              </a:lnSpc>
              <a:spcBef>
                <a:spcPts val="0"/>
              </a:spcBef>
              <a:spcAft>
                <a:spcPts val="1200"/>
              </a:spcAft>
              <a:buClr>
                <a:schemeClr val="accent1"/>
              </a:buClr>
              <a:buSzTx/>
              <a:buFont typeface="Arial"/>
              <a:buChar char="•"/>
              <a:tabLst/>
              <a:defRPr sz="2300"/>
            </a:lvl2pPr>
            <a:lvl3pPr marL="8048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2000"/>
            </a:lvl3pPr>
            <a:lvl4pPr marL="10334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4pPr>
            <a:lvl5pPr marL="1262063" marR="0" indent="-228600" algn="l" defTabSz="457200" rtl="0" eaLnBrk="1" fontAlgn="auto" latinLnBrk="0" hangingPunct="1">
              <a:lnSpc>
                <a:spcPct val="100000"/>
              </a:lnSpc>
              <a:spcBef>
                <a:spcPts val="0"/>
              </a:spcBef>
              <a:spcAft>
                <a:spcPts val="1200"/>
              </a:spcAft>
              <a:buClr>
                <a:schemeClr val="accent1"/>
              </a:buClr>
              <a:buSzTx/>
              <a:buFont typeface="Arial"/>
              <a:buChar char="•"/>
              <a:tabLst/>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Line 2">
            <a:extLst>
              <a:ext uri="{FF2B5EF4-FFF2-40B4-BE49-F238E27FC236}">
                <a16:creationId xmlns:a16="http://schemas.microsoft.com/office/drawing/2014/main" id="{ADD3603B-CE0D-5A82-2851-F47C38B2B77D}"/>
              </a:ext>
            </a:extLst>
          </p:cNvPr>
          <p:cNvSpPr>
            <a:spLocks noChangeShapeType="1"/>
          </p:cNvSpPr>
          <p:nvPr userDrawn="1"/>
        </p:nvSpPr>
        <p:spPr bwMode="auto">
          <a:xfrm flipV="1">
            <a:off x="-30480" y="6248400"/>
            <a:ext cx="12252960" cy="1"/>
          </a:xfrm>
          <a:prstGeom prst="line">
            <a:avLst/>
          </a:prstGeom>
          <a:noFill/>
          <a:ln w="12700">
            <a:solidFill>
              <a:srgbClr val="595959"/>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pic>
        <p:nvPicPr>
          <p:cNvPr id="14" name="Picture 13" descr="Logo&#10;&#10;AI-generated content may be incorrect.">
            <a:extLst>
              <a:ext uri="{FF2B5EF4-FFF2-40B4-BE49-F238E27FC236}">
                <a16:creationId xmlns:a16="http://schemas.microsoft.com/office/drawing/2014/main" id="{84D093E5-8B0D-CA3E-E3BB-99AD8422F1EF}"/>
              </a:ext>
            </a:extLst>
          </p:cNvPr>
          <p:cNvPicPr>
            <a:picLocks noChangeAspect="1"/>
          </p:cNvPicPr>
          <p:nvPr userDrawn="1"/>
        </p:nvPicPr>
        <p:blipFill>
          <a:blip r:embed="rId2"/>
          <a:stretch>
            <a:fillRect/>
          </a:stretch>
        </p:blipFill>
        <p:spPr>
          <a:xfrm>
            <a:off x="9204678" y="6019800"/>
            <a:ext cx="2834922" cy="1066800"/>
          </a:xfrm>
          <a:prstGeom prst="rect">
            <a:avLst/>
          </a:prstGeom>
        </p:spPr>
      </p:pic>
      <p:sp>
        <p:nvSpPr>
          <p:cNvPr id="15" name="Title 1">
            <a:extLst>
              <a:ext uri="{FF2B5EF4-FFF2-40B4-BE49-F238E27FC236}">
                <a16:creationId xmlns:a16="http://schemas.microsoft.com/office/drawing/2014/main" id="{0C99B006-F632-9E65-CB2A-F169604EB6D8}"/>
              </a:ext>
            </a:extLst>
          </p:cNvPr>
          <p:cNvSpPr>
            <a:spLocks noGrp="1"/>
          </p:cNvSpPr>
          <p:nvPr>
            <p:ph type="title"/>
          </p:nvPr>
        </p:nvSpPr>
        <p:spPr>
          <a:xfrm>
            <a:off x="406400" y="378378"/>
            <a:ext cx="8705513" cy="685800"/>
          </a:xfrm>
          <a:prstGeom prst="rect">
            <a:avLst/>
          </a:prstGeom>
        </p:spPr>
        <p:txBody>
          <a:bodyPr lIns="0" tIns="0" rIns="0" bIns="0"/>
          <a:lstStyle>
            <a:lvl1pPr algn="l">
              <a:defRPr sz="3200" b="1" i="1">
                <a:solidFill>
                  <a:srgbClr val="FFFFFF"/>
                </a:solidFill>
              </a:defRPr>
            </a:lvl1pPr>
          </a:lstStyle>
          <a:p>
            <a:r>
              <a:rPr lang="en-US"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b="1" i="1">
                <a:solidFill>
                  <a:srgbClr val="213E9A"/>
                </a:solidFill>
                <a:latin typeface="STIX Two Text" pitchFamily="2"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1800">
                <a:solidFill>
                  <a:srgbClr val="29334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8" name="Picture 7">
            <a:extLst>
              <a:ext uri="{FF2B5EF4-FFF2-40B4-BE49-F238E27FC236}">
                <a16:creationId xmlns:a16="http://schemas.microsoft.com/office/drawing/2014/main" id="{9BB84424-0633-27DC-4907-DE6BFA015955}"/>
              </a:ext>
            </a:extLst>
          </p:cNvPr>
          <p:cNvPicPr>
            <a:picLocks noChangeAspect="1"/>
          </p:cNvPicPr>
          <p:nvPr userDrawn="1"/>
        </p:nvPicPr>
        <p:blipFill>
          <a:blip r:embed="rId2"/>
          <a:srcRect/>
          <a:stretch/>
        </p:blipFill>
        <p:spPr>
          <a:xfrm>
            <a:off x="9220200" y="6019800"/>
            <a:ext cx="2834922" cy="1066799"/>
          </a:xfrm>
          <a:prstGeom prst="rect">
            <a:avLst/>
          </a:prstGeom>
        </p:spPr>
      </p:pic>
      <p:sp>
        <p:nvSpPr>
          <p:cNvPr id="4" name="Line 2">
            <a:extLst>
              <a:ext uri="{FF2B5EF4-FFF2-40B4-BE49-F238E27FC236}">
                <a16:creationId xmlns:a16="http://schemas.microsoft.com/office/drawing/2014/main" id="{E5EC7BA6-D672-B8C9-9175-950211E07275}"/>
              </a:ext>
            </a:extLst>
          </p:cNvPr>
          <p:cNvSpPr>
            <a:spLocks noChangeShapeType="1"/>
          </p:cNvSpPr>
          <p:nvPr userDrawn="1"/>
        </p:nvSpPr>
        <p:spPr bwMode="auto">
          <a:xfrm flipV="1">
            <a:off x="-30480" y="6248400"/>
            <a:ext cx="12252960" cy="1"/>
          </a:xfrm>
          <a:prstGeom prst="line">
            <a:avLst/>
          </a:prstGeom>
          <a:noFill/>
          <a:ln w="12700">
            <a:solidFill>
              <a:srgbClr val="595959"/>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spTree>
    <p:extLst>
      <p:ext uri="{BB962C8B-B14F-4D97-AF65-F5344CB8AC3E}">
        <p14:creationId xmlns:p14="http://schemas.microsoft.com/office/powerpoint/2010/main" val="64417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931AE54-B5A4-3758-D0DB-69AFAAD6AB75}"/>
              </a:ext>
            </a:extLst>
          </p:cNvPr>
          <p:cNvSpPr/>
          <p:nvPr userDrawn="1"/>
        </p:nvSpPr>
        <p:spPr>
          <a:xfrm>
            <a:off x="0" y="0"/>
            <a:ext cx="12192000" cy="6858000"/>
          </a:xfrm>
          <a:prstGeom prst="rect">
            <a:avLst/>
          </a:prstGeom>
          <a:solidFill>
            <a:srgbClr val="0E11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Line 2">
            <a:extLst>
              <a:ext uri="{FF2B5EF4-FFF2-40B4-BE49-F238E27FC236}">
                <a16:creationId xmlns:a16="http://schemas.microsoft.com/office/drawing/2014/main" id="{AAB36105-C5D0-246E-1CE9-223BB52DAB62}"/>
              </a:ext>
            </a:extLst>
          </p:cNvPr>
          <p:cNvSpPr>
            <a:spLocks noChangeAspect="1" noChangeShapeType="1"/>
          </p:cNvSpPr>
          <p:nvPr userDrawn="1"/>
        </p:nvSpPr>
        <p:spPr bwMode="auto">
          <a:xfrm>
            <a:off x="-38100" y="5715001"/>
            <a:ext cx="12268200" cy="0"/>
          </a:xfrm>
          <a:prstGeom prst="line">
            <a:avLst/>
          </a:prstGeom>
          <a:noFill/>
          <a:ln w="12700">
            <a:solidFill>
              <a:schemeClr val="bg1"/>
            </a:solidFill>
            <a:prstDash val="solid"/>
            <a:round/>
            <a:headEnd type="none" w="med" len="med"/>
            <a:tailEnd type="none" w="med" len="med"/>
          </a:ln>
        </p:spPr>
        <p:txBody>
          <a:bodyPr>
            <a:prstTxWarp prst="textNoShape">
              <a:avLst/>
            </a:prstTxWarp>
          </a:bodyPr>
          <a:lstStyle/>
          <a:p>
            <a:pPr fontAlgn="auto">
              <a:spcBef>
                <a:spcPts val="0"/>
              </a:spcBef>
              <a:spcAft>
                <a:spcPts val="0"/>
              </a:spcAft>
              <a:defRPr/>
            </a:pPr>
            <a:endParaRPr lang="en-US" dirty="0">
              <a:latin typeface="+mn-lt"/>
              <a:ea typeface="+mn-ea"/>
              <a:cs typeface="+mn-cs"/>
            </a:endParaRPr>
          </a:p>
        </p:txBody>
      </p:sp>
      <p:pic>
        <p:nvPicPr>
          <p:cNvPr id="2" name="Picture 1" descr="Text&#10;&#10;AI-generated content may be incorrect.">
            <a:extLst>
              <a:ext uri="{FF2B5EF4-FFF2-40B4-BE49-F238E27FC236}">
                <a16:creationId xmlns:a16="http://schemas.microsoft.com/office/drawing/2014/main" id="{B8BBB60C-10C0-3540-4CD4-A2A1937DFB7F}"/>
              </a:ext>
            </a:extLst>
          </p:cNvPr>
          <p:cNvPicPr>
            <a:picLocks noChangeAspect="1"/>
          </p:cNvPicPr>
          <p:nvPr userDrawn="1"/>
        </p:nvPicPr>
        <p:blipFill>
          <a:blip r:embed="rId2"/>
          <a:stretch>
            <a:fillRect/>
          </a:stretch>
        </p:blipFill>
        <p:spPr>
          <a:xfrm>
            <a:off x="2147989" y="1753075"/>
            <a:ext cx="7896022" cy="2971325"/>
          </a:xfrm>
          <a:prstGeom prst="rect">
            <a:avLst/>
          </a:prstGeom>
        </p:spPr>
      </p:pic>
    </p:spTree>
    <p:extLst>
      <p:ext uri="{BB962C8B-B14F-4D97-AF65-F5344CB8AC3E}">
        <p14:creationId xmlns:p14="http://schemas.microsoft.com/office/powerpoint/2010/main" val="19393568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477000"/>
            <a:ext cx="12192000" cy="381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lide Number Placeholder 5"/>
          <p:cNvSpPr>
            <a:spLocks noGrp="1"/>
          </p:cNvSpPr>
          <p:nvPr>
            <p:ph type="sldNum" sz="quarter" idx="4"/>
          </p:nvPr>
        </p:nvSpPr>
        <p:spPr>
          <a:xfrm>
            <a:off x="8737600" y="6477001"/>
            <a:ext cx="3048000" cy="244475"/>
          </a:xfrm>
          <a:prstGeom prst="rect">
            <a:avLst/>
          </a:prstGeom>
        </p:spPr>
        <p:txBody>
          <a:bodyPr lIns="0" tIns="0" rIns="0" bIns="0" anchor="b"/>
          <a:lstStyle>
            <a:lvl1pPr algn="r" fontAlgn="auto">
              <a:spcBef>
                <a:spcPts val="0"/>
              </a:spcBef>
              <a:spcAft>
                <a:spcPts val="0"/>
              </a:spcAft>
              <a:defRPr sz="900" smtClean="0">
                <a:solidFill>
                  <a:schemeClr val="bg1">
                    <a:lumMod val="75000"/>
                  </a:schemeClr>
                </a:solidFill>
                <a:latin typeface="+mn-lt"/>
                <a:ea typeface="+mn-ea"/>
                <a:cs typeface="+mn-cs"/>
              </a:defRPr>
            </a:lvl1pPr>
          </a:lstStyle>
          <a:p>
            <a:pPr>
              <a:defRPr/>
            </a:pPr>
            <a:fld id="{300230B3-7374-E847-8B17-66836C494C7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8" r:id="rId1"/>
    <p:sldLayoutId id="2147483705" r:id="rId2"/>
    <p:sldLayoutId id="2147483715" r:id="rId3"/>
    <p:sldLayoutId id="2147483731" r:id="rId4"/>
    <p:sldLayoutId id="2147483732" r:id="rId5"/>
  </p:sldLayoutIdLst>
  <p:hf hdr="0" ftr="0" dt="0"/>
  <p:txStyles>
    <p:titleStyle>
      <a:lvl1pPr algn="l" defTabSz="457200" rtl="0" eaLnBrk="1" fontAlgn="base" hangingPunct="1">
        <a:spcBef>
          <a:spcPct val="0"/>
        </a:spcBef>
        <a:spcAft>
          <a:spcPct val="0"/>
        </a:spcAft>
        <a:defRPr sz="4000" kern="1200">
          <a:solidFill>
            <a:schemeClr val="accent1"/>
          </a:solidFill>
          <a:latin typeface="+mj-lt"/>
          <a:ea typeface="ヒラギノ角ゴ Pro W3" charset="-128"/>
          <a:cs typeface="ヒラギノ角ゴ Pro W3" charset="-128"/>
        </a:defRPr>
      </a:lvl1pPr>
      <a:lvl2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2pPr>
      <a:lvl3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3pPr>
      <a:lvl4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4pPr>
      <a:lvl5pPr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5pPr>
      <a:lvl6pPr marL="4572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6pPr>
      <a:lvl7pPr marL="9144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7pPr>
      <a:lvl8pPr marL="13716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8pPr>
      <a:lvl9pPr marL="1828800" algn="l" defTabSz="457200" rtl="0" eaLnBrk="1" fontAlgn="base" hangingPunct="1">
        <a:spcBef>
          <a:spcPct val="0"/>
        </a:spcBef>
        <a:spcAft>
          <a:spcPct val="0"/>
        </a:spcAft>
        <a:defRPr sz="4000">
          <a:solidFill>
            <a:schemeClr val="accent1"/>
          </a:solidFill>
          <a:latin typeface="Arial" charset="0"/>
          <a:ea typeface="ヒラギノ角ゴ Pro W3" charset="-128"/>
          <a:cs typeface="ヒラギノ角ゴ Pro W3" charset="-128"/>
        </a:defRPr>
      </a:lvl9pPr>
    </p:titleStyle>
    <p:bodyStyle>
      <a:lvl1pPr marL="287338" indent="-287338" algn="l" defTabSz="457200" rtl="0" eaLnBrk="1" fontAlgn="base" hangingPunct="1">
        <a:spcBef>
          <a:spcPct val="0"/>
        </a:spcBef>
        <a:spcAft>
          <a:spcPts val="1200"/>
        </a:spcAft>
        <a:buClr>
          <a:schemeClr val="accent1"/>
        </a:buClr>
        <a:buFont typeface="Arial" charset="0"/>
        <a:buChar char="•"/>
        <a:defRPr sz="2600" kern="1200">
          <a:solidFill>
            <a:srgbClr val="595959"/>
          </a:solidFill>
          <a:latin typeface="+mn-lt"/>
          <a:ea typeface="ヒラギノ角ゴ Pro W3" charset="-128"/>
          <a:cs typeface="ヒラギノ角ゴ Pro W3" charset="-128"/>
        </a:defRPr>
      </a:lvl1pPr>
      <a:lvl2pPr marL="576263" indent="-288925" algn="l" defTabSz="457200" rtl="0" eaLnBrk="1" fontAlgn="base" hangingPunct="1">
        <a:spcBef>
          <a:spcPct val="0"/>
        </a:spcBef>
        <a:spcAft>
          <a:spcPts val="1200"/>
        </a:spcAft>
        <a:buClr>
          <a:schemeClr val="accent1"/>
        </a:buClr>
        <a:buFont typeface="Arial"/>
        <a:buChar char="•"/>
        <a:defRPr sz="2400" kern="1200">
          <a:solidFill>
            <a:srgbClr val="595959"/>
          </a:solidFill>
          <a:latin typeface="+mn-lt"/>
          <a:ea typeface="ヒラギノ角ゴ Pro W3" charset="-128"/>
          <a:cs typeface="+mn-cs"/>
        </a:defRPr>
      </a:lvl2pPr>
      <a:lvl3pPr marL="855663" indent="-279400" algn="l" defTabSz="457200" rtl="0" eaLnBrk="1" fontAlgn="base" hangingPunct="1">
        <a:spcBef>
          <a:spcPct val="0"/>
        </a:spcBef>
        <a:spcAft>
          <a:spcPts val="1200"/>
        </a:spcAft>
        <a:buClr>
          <a:schemeClr val="accent1"/>
        </a:buClr>
        <a:buFont typeface="Arial" charset="0"/>
        <a:buChar char="•"/>
        <a:defRPr sz="2300" kern="1200">
          <a:solidFill>
            <a:srgbClr val="595959"/>
          </a:solidFill>
          <a:latin typeface="+mn-lt"/>
          <a:ea typeface="ヒラギノ角ゴ Pro W3" charset="-128"/>
          <a:cs typeface="+mn-cs"/>
        </a:defRPr>
      </a:lvl3pPr>
      <a:lvl4pPr marL="1143000" indent="-287338" algn="l" defTabSz="457200" rtl="0" eaLnBrk="1" fontAlgn="base" hangingPunct="1">
        <a:spcBef>
          <a:spcPct val="0"/>
        </a:spcBef>
        <a:spcAft>
          <a:spcPts val="1200"/>
        </a:spcAft>
        <a:buClr>
          <a:schemeClr val="accent1"/>
        </a:buClr>
        <a:buFont typeface="Arial"/>
        <a:buChar char="•"/>
        <a:defRPr sz="2200" kern="1200">
          <a:solidFill>
            <a:srgbClr val="595959"/>
          </a:solidFill>
          <a:latin typeface="+mn-lt"/>
          <a:ea typeface="ヒラギノ角ゴ Pro W3" charset="-128"/>
          <a:cs typeface="+mn-cs"/>
        </a:defRPr>
      </a:lvl4pPr>
      <a:lvl5pPr marL="1430338" indent="-287338" algn="l" defTabSz="457200" rtl="0" eaLnBrk="1" fontAlgn="base" hangingPunct="1">
        <a:spcBef>
          <a:spcPct val="0"/>
        </a:spcBef>
        <a:spcAft>
          <a:spcPts val="1200"/>
        </a:spcAft>
        <a:buClr>
          <a:schemeClr val="accent1"/>
        </a:buClr>
        <a:buFont typeface="Arial" charset="0"/>
        <a:buChar char="•"/>
        <a:defRPr sz="21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mailto:sustainability@hq.doe.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ustainabilitydashboard.doe.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4D52-7FFD-32C9-F8D0-4EF04DE2DC94}"/>
              </a:ext>
            </a:extLst>
          </p:cNvPr>
          <p:cNvSpPr>
            <a:spLocks noGrp="1"/>
          </p:cNvSpPr>
          <p:nvPr>
            <p:ph type="ctrTitle"/>
          </p:nvPr>
        </p:nvSpPr>
        <p:spPr/>
        <p:txBody>
          <a:bodyPr/>
          <a:lstStyle/>
          <a:p>
            <a:pPr defTabSz="457200">
              <a:spcBef>
                <a:spcPct val="20000"/>
              </a:spcBef>
            </a:pPr>
            <a:r>
              <a:rPr lang="en-US" sz="4800" b="1" dirty="0">
                <a:solidFill>
                  <a:schemeClr val="tx1">
                    <a:lumMod val="75000"/>
                    <a:lumOff val="25000"/>
                  </a:schemeClr>
                </a:solidFill>
                <a:latin typeface="+mj-lt"/>
                <a:cs typeface="Arial Narrow"/>
              </a:rPr>
              <a:t>FY 2025 Sustainability Reporting Kick-Off</a:t>
            </a:r>
            <a:endParaRPr lang="en-US" sz="4800" dirty="0">
              <a:solidFill>
                <a:schemeClr val="tx1">
                  <a:lumMod val="75000"/>
                  <a:lumOff val="25000"/>
                </a:schemeClr>
              </a:solidFill>
            </a:endParaRPr>
          </a:p>
        </p:txBody>
      </p:sp>
      <p:sp>
        <p:nvSpPr>
          <p:cNvPr id="3" name="Subtitle 2">
            <a:extLst>
              <a:ext uri="{FF2B5EF4-FFF2-40B4-BE49-F238E27FC236}">
                <a16:creationId xmlns:a16="http://schemas.microsoft.com/office/drawing/2014/main" id="{F1E3D022-7417-B585-AABB-4EB27AA2669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29461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458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1A305-EC45-EADE-132A-4EE409B238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F28A3D-E664-DE1B-E899-07B3478C47A4}"/>
              </a:ext>
            </a:extLst>
          </p:cNvPr>
          <p:cNvSpPr>
            <a:spLocks noGrp="1"/>
          </p:cNvSpPr>
          <p:nvPr>
            <p:ph type="title"/>
          </p:nvPr>
        </p:nvSpPr>
        <p:spPr/>
        <p:txBody>
          <a:bodyPr/>
          <a:lstStyle/>
          <a:p>
            <a:r>
              <a:rPr lang="en-US" dirty="0"/>
              <a:t>SPO Changes</a:t>
            </a:r>
          </a:p>
        </p:txBody>
      </p:sp>
      <p:sp>
        <p:nvSpPr>
          <p:cNvPr id="3" name="Content Placeholder 2">
            <a:extLst>
              <a:ext uri="{FF2B5EF4-FFF2-40B4-BE49-F238E27FC236}">
                <a16:creationId xmlns:a16="http://schemas.microsoft.com/office/drawing/2014/main" id="{1EDEC290-31E9-35FC-575C-C158BF1B252B}"/>
              </a:ext>
            </a:extLst>
          </p:cNvPr>
          <p:cNvSpPr>
            <a:spLocks noGrp="1"/>
          </p:cNvSpPr>
          <p:nvPr>
            <p:ph sz="quarter" idx="12"/>
          </p:nvPr>
        </p:nvSpPr>
        <p:spPr>
          <a:xfrm>
            <a:off x="685800" y="1447800"/>
            <a:ext cx="10972800" cy="2895600"/>
          </a:xfrm>
        </p:spPr>
        <p:txBody>
          <a:bodyPr/>
          <a:lstStyle/>
          <a:p>
            <a:r>
              <a:rPr lang="en-US" spc="15" dirty="0">
                <a:solidFill>
                  <a:srgbClr val="3C4043"/>
                </a:solidFill>
                <a:latin typeface="+mj-lt"/>
                <a:ea typeface="Aptos" panose="020B0004020202020204" pitchFamily="34" charset="0"/>
                <a:cs typeface="Aptos" panose="020B0004020202020204" pitchFamily="34" charset="0"/>
              </a:rPr>
              <a:t>The SPO team has be redeployed within the Office of Management.</a:t>
            </a:r>
          </a:p>
          <a:p>
            <a:r>
              <a:rPr lang="en-US" spc="15" dirty="0">
                <a:solidFill>
                  <a:srgbClr val="3C4043"/>
                </a:solidFill>
                <a:latin typeface="+mj-lt"/>
                <a:ea typeface="Aptos" panose="020B0004020202020204" pitchFamily="34" charset="0"/>
                <a:cs typeface="Aptos" panose="020B0004020202020204" pitchFamily="34" charset="0"/>
              </a:rPr>
              <a:t>Questions around </a:t>
            </a:r>
            <a:r>
              <a:rPr lang="en-US" sz="2400" spc="15" dirty="0">
                <a:solidFill>
                  <a:srgbClr val="3C4043"/>
                </a:solidFill>
                <a:effectLst/>
                <a:latin typeface="+mj-lt"/>
                <a:ea typeface="Aptos" panose="020B0004020202020204" pitchFamily="34" charset="0"/>
                <a:cs typeface="Aptos" panose="020B0004020202020204" pitchFamily="34" charset="0"/>
              </a:rPr>
              <a:t>reporting, statutory requirements, and the Dashboard can still be sent to </a:t>
            </a:r>
            <a:r>
              <a:rPr lang="en-US" sz="2400" spc="15" dirty="0">
                <a:solidFill>
                  <a:srgbClr val="3C4043"/>
                </a:solidFill>
                <a:effectLst/>
                <a:latin typeface="+mj-lt"/>
                <a:ea typeface="Aptos" panose="020B0004020202020204" pitchFamily="34" charset="0"/>
                <a:cs typeface="Aptos" panose="020B0004020202020204" pitchFamily="34" charset="0"/>
                <a:hlinkClick r:id="rId2"/>
              </a:rPr>
              <a:t>sustainability@h</a:t>
            </a:r>
            <a:r>
              <a:rPr lang="en-US" sz="2400" spc="15" dirty="0">
                <a:solidFill>
                  <a:srgbClr val="3C4043"/>
                </a:solidFill>
                <a:latin typeface="+mj-lt"/>
                <a:ea typeface="Aptos" panose="020B0004020202020204" pitchFamily="34" charset="0"/>
                <a:cs typeface="Aptos" panose="020B0004020202020204" pitchFamily="34" charset="0"/>
                <a:hlinkClick r:id="rId2"/>
              </a:rPr>
              <a:t>q.doe.gov</a:t>
            </a:r>
            <a:r>
              <a:rPr lang="en-US" sz="2400" spc="15" dirty="0">
                <a:solidFill>
                  <a:srgbClr val="3C4043"/>
                </a:solidFill>
                <a:latin typeface="+mj-lt"/>
                <a:ea typeface="Aptos" panose="020B0004020202020204" pitchFamily="34" charset="0"/>
                <a:cs typeface="Aptos" panose="020B0004020202020204" pitchFamily="34" charset="0"/>
              </a:rPr>
              <a:t>. The SPO team will continue to respond to reporting questions as time allows. </a:t>
            </a:r>
          </a:p>
          <a:p>
            <a:endParaRPr lang="en-US" spc="15" dirty="0">
              <a:solidFill>
                <a:srgbClr val="3C4043"/>
              </a:solidFill>
              <a:latin typeface="+mj-lt"/>
              <a:ea typeface="Aptos" panose="020B0004020202020204" pitchFamily="34" charset="0"/>
              <a:cs typeface="Aptos" panose="020B0004020202020204" pitchFamily="34" charset="0"/>
            </a:endParaRPr>
          </a:p>
          <a:p>
            <a:pPr marL="0" indent="0">
              <a:buNone/>
            </a:pPr>
            <a:endParaRPr lang="en-US" dirty="0"/>
          </a:p>
        </p:txBody>
      </p:sp>
    </p:spTree>
    <p:extLst>
      <p:ext uri="{BB962C8B-B14F-4D97-AF65-F5344CB8AC3E}">
        <p14:creationId xmlns:p14="http://schemas.microsoft.com/office/powerpoint/2010/main" val="2345288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3055A-FDBC-1B6E-E4D8-7240DF8E366F}"/>
              </a:ext>
            </a:extLst>
          </p:cNvPr>
          <p:cNvSpPr>
            <a:spLocks noGrp="1"/>
          </p:cNvSpPr>
          <p:nvPr>
            <p:ph type="title"/>
          </p:nvPr>
        </p:nvSpPr>
        <p:spPr/>
        <p:txBody>
          <a:bodyPr/>
          <a:lstStyle/>
          <a:p>
            <a:r>
              <a:rPr lang="en-US" dirty="0"/>
              <a:t>FY 2025 Reporting</a:t>
            </a:r>
          </a:p>
        </p:txBody>
      </p:sp>
      <p:sp>
        <p:nvSpPr>
          <p:cNvPr id="3" name="Content Placeholder 2">
            <a:extLst>
              <a:ext uri="{FF2B5EF4-FFF2-40B4-BE49-F238E27FC236}">
                <a16:creationId xmlns:a16="http://schemas.microsoft.com/office/drawing/2014/main" id="{16CEF1D3-38E2-FED8-62BD-B816AB0BD4C7}"/>
              </a:ext>
            </a:extLst>
          </p:cNvPr>
          <p:cNvSpPr>
            <a:spLocks noGrp="1"/>
          </p:cNvSpPr>
          <p:nvPr>
            <p:ph sz="quarter" idx="12"/>
          </p:nvPr>
        </p:nvSpPr>
        <p:spPr/>
        <p:txBody>
          <a:bodyPr/>
          <a:lstStyle/>
          <a:p>
            <a:pPr lvl="1">
              <a:buClr>
                <a:schemeClr val="accent1"/>
              </a:buClr>
            </a:pPr>
            <a:r>
              <a:rPr lang="en-US" sz="2400" spc="15" dirty="0">
                <a:solidFill>
                  <a:srgbClr val="3C4043"/>
                </a:solidFill>
                <a:effectLst/>
                <a:latin typeface="+mj-lt"/>
                <a:ea typeface="Aptos" panose="020B0004020202020204" pitchFamily="34" charset="0"/>
                <a:cs typeface="Aptos" panose="020B0004020202020204" pitchFamily="34" charset="0"/>
              </a:rPr>
              <a:t>Sites are required to report on statutory requirements which will include data entry and narrative components.</a:t>
            </a:r>
          </a:p>
          <a:p>
            <a:pPr lvl="1">
              <a:buClr>
                <a:schemeClr val="accent1"/>
              </a:buClr>
            </a:pPr>
            <a:r>
              <a:rPr lang="en-US" sz="2400" spc="15" dirty="0">
                <a:solidFill>
                  <a:srgbClr val="3C4043"/>
                </a:solidFill>
                <a:latin typeface="+mj-lt"/>
                <a:ea typeface="Aptos" panose="020B0004020202020204" pitchFamily="34" charset="0"/>
                <a:cs typeface="Aptos" panose="020B0004020202020204" pitchFamily="34" charset="0"/>
              </a:rPr>
              <a:t>The Dashboard remains the system of record. </a:t>
            </a:r>
          </a:p>
          <a:p>
            <a:pPr lvl="2">
              <a:buClr>
                <a:schemeClr val="accent1"/>
              </a:buClr>
              <a:buSzPct val="75000"/>
              <a:buFont typeface="Courier New" panose="02070309020205020404" pitchFamily="49" charset="0"/>
              <a:buChar char="o"/>
            </a:pPr>
            <a:r>
              <a:rPr lang="en-US" sz="2000" spc="15" dirty="0">
                <a:solidFill>
                  <a:srgbClr val="3C4043"/>
                </a:solidFill>
                <a:latin typeface="+mj-lt"/>
                <a:ea typeface="Aptos" panose="020B0004020202020204" pitchFamily="34" charset="0"/>
                <a:cs typeface="Aptos" panose="020B0004020202020204" pitchFamily="34" charset="0"/>
              </a:rPr>
              <a:t>SPO has changed the name of the “Sustainability Dashboard” to the “Energy and Water Dashboard”. The URL, </a:t>
            </a:r>
            <a:r>
              <a:rPr lang="en-US" sz="2000" spc="15" dirty="0">
                <a:solidFill>
                  <a:srgbClr val="3C4043"/>
                </a:solidFill>
                <a:latin typeface="+mj-lt"/>
                <a:ea typeface="Aptos" panose="020B0004020202020204" pitchFamily="34" charset="0"/>
                <a:cs typeface="Aptos" panose="020B0004020202020204" pitchFamily="34" charset="0"/>
                <a:hlinkClick r:id="rId2"/>
              </a:rPr>
              <a:t>www.sustainabilitydashboard.doe.gov</a:t>
            </a:r>
            <a:r>
              <a:rPr lang="en-US" sz="2000" spc="15" dirty="0">
                <a:solidFill>
                  <a:srgbClr val="3C4043"/>
                </a:solidFill>
                <a:latin typeface="+mj-lt"/>
                <a:ea typeface="Aptos" panose="020B0004020202020204" pitchFamily="34" charset="0"/>
                <a:cs typeface="Aptos" panose="020B0004020202020204" pitchFamily="34" charset="0"/>
              </a:rPr>
              <a:t> remains the same.</a:t>
            </a:r>
          </a:p>
          <a:p>
            <a:pPr lvl="2">
              <a:buClr>
                <a:schemeClr val="accent1"/>
              </a:buClr>
              <a:buSzPct val="75000"/>
              <a:buFont typeface="Arial" panose="020B0604020202020204" pitchFamily="34" charset="0"/>
              <a:buChar char="•"/>
            </a:pPr>
            <a:endParaRPr lang="en-US" sz="2000" spc="15" dirty="0">
              <a:solidFill>
                <a:srgbClr val="3C4043"/>
              </a:solidFill>
              <a:latin typeface="+mj-lt"/>
              <a:ea typeface="Aptos" panose="020B0004020202020204" pitchFamily="34" charset="0"/>
              <a:cs typeface="Aptos" panose="020B0004020202020204" pitchFamily="34" charset="0"/>
            </a:endParaRPr>
          </a:p>
          <a:p>
            <a:pPr lvl="2">
              <a:buFont typeface="Courier New" panose="02070309020205020404" pitchFamily="49" charset="0"/>
              <a:buChar char="o"/>
            </a:pPr>
            <a:endParaRPr lang="en-US" sz="2000" spc="15" dirty="0">
              <a:solidFill>
                <a:srgbClr val="3C4043"/>
              </a:solidFill>
              <a:latin typeface="+mj-lt"/>
              <a:ea typeface="Aptos" panose="020B0004020202020204" pitchFamily="34" charset="0"/>
              <a:cs typeface="Aptos" panose="020B0004020202020204" pitchFamily="34" charset="0"/>
            </a:endParaRPr>
          </a:p>
          <a:p>
            <a:pPr lvl="2">
              <a:buFont typeface="Courier New" panose="02070309020205020404" pitchFamily="49" charset="0"/>
              <a:buChar char="o"/>
            </a:pPr>
            <a:endParaRPr lang="en-US" sz="2000" spc="15" dirty="0">
              <a:solidFill>
                <a:srgbClr val="3C4043"/>
              </a:solidFill>
              <a:latin typeface="+mj-lt"/>
              <a:ea typeface="Aptos" panose="020B0004020202020204" pitchFamily="34" charset="0"/>
              <a:cs typeface="Aptos" panose="020B0004020202020204" pitchFamily="34" charset="0"/>
            </a:endParaRPr>
          </a:p>
          <a:p>
            <a:pPr lvl="2">
              <a:buFont typeface="Courier New" panose="02070309020205020404" pitchFamily="49" charset="0"/>
              <a:buChar char="o"/>
            </a:pPr>
            <a:endParaRPr lang="en-US" sz="2000" spc="15" dirty="0">
              <a:solidFill>
                <a:srgbClr val="3C4043"/>
              </a:solidFill>
              <a:latin typeface="+mj-lt"/>
              <a:ea typeface="Aptos" panose="020B0004020202020204" pitchFamily="34" charset="0"/>
              <a:cs typeface="Aptos" panose="020B0004020202020204" pitchFamily="34" charset="0"/>
            </a:endParaRPr>
          </a:p>
          <a:p>
            <a:endParaRPr lang="en-US" dirty="0"/>
          </a:p>
        </p:txBody>
      </p:sp>
      <p:pic>
        <p:nvPicPr>
          <p:cNvPr id="5" name="Picture 4">
            <a:extLst>
              <a:ext uri="{FF2B5EF4-FFF2-40B4-BE49-F238E27FC236}">
                <a16:creationId xmlns:a16="http://schemas.microsoft.com/office/drawing/2014/main" id="{C3D0FDBA-7BA4-11E7-1430-C16913C70A69}"/>
              </a:ext>
            </a:extLst>
          </p:cNvPr>
          <p:cNvPicPr>
            <a:picLocks noChangeAspect="1"/>
          </p:cNvPicPr>
          <p:nvPr/>
        </p:nvPicPr>
        <p:blipFill>
          <a:blip r:embed="rId3"/>
          <a:stretch>
            <a:fillRect/>
          </a:stretch>
        </p:blipFill>
        <p:spPr>
          <a:xfrm>
            <a:off x="2819400" y="4038600"/>
            <a:ext cx="7028794" cy="1491476"/>
          </a:xfrm>
          <a:prstGeom prst="rect">
            <a:avLst/>
          </a:prstGeom>
        </p:spPr>
      </p:pic>
    </p:spTree>
    <p:extLst>
      <p:ext uri="{BB962C8B-B14F-4D97-AF65-F5344CB8AC3E}">
        <p14:creationId xmlns:p14="http://schemas.microsoft.com/office/powerpoint/2010/main" val="5032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FAB7-A466-1A2B-A2D9-85E7287EC0C7}"/>
              </a:ext>
            </a:extLst>
          </p:cNvPr>
          <p:cNvSpPr>
            <a:spLocks noGrp="1"/>
          </p:cNvSpPr>
          <p:nvPr>
            <p:ph type="title"/>
          </p:nvPr>
        </p:nvSpPr>
        <p:spPr/>
        <p:txBody>
          <a:bodyPr/>
          <a:lstStyle/>
          <a:p>
            <a:r>
              <a:rPr lang="en-US" dirty="0"/>
              <a:t>Key FY25 Reporting Dates</a:t>
            </a:r>
          </a:p>
        </p:txBody>
      </p:sp>
      <p:sp>
        <p:nvSpPr>
          <p:cNvPr id="3" name="Content Placeholder 2">
            <a:extLst>
              <a:ext uri="{FF2B5EF4-FFF2-40B4-BE49-F238E27FC236}">
                <a16:creationId xmlns:a16="http://schemas.microsoft.com/office/drawing/2014/main" id="{D4C54A00-AAA7-5925-98B6-A82768BD1373}"/>
              </a:ext>
            </a:extLst>
          </p:cNvPr>
          <p:cNvSpPr>
            <a:spLocks noGrp="1"/>
          </p:cNvSpPr>
          <p:nvPr>
            <p:ph sz="quarter" idx="12"/>
          </p:nvPr>
        </p:nvSpPr>
        <p:spPr>
          <a:xfrm>
            <a:off x="609600" y="1295400"/>
            <a:ext cx="10972800" cy="2895600"/>
          </a:xfrm>
        </p:spPr>
        <p:txBody>
          <a:bodyPr/>
          <a:lstStyle/>
          <a:p>
            <a:pPr>
              <a:spcBef>
                <a:spcPts val="1200"/>
              </a:spcBef>
              <a:buClr>
                <a:schemeClr val="accent1"/>
              </a:buClr>
            </a:pPr>
            <a:r>
              <a:rPr lang="en-US" sz="2000" b="1" dirty="0"/>
              <a:t>February 2025 – </a:t>
            </a:r>
            <a:r>
              <a:rPr lang="en-US" sz="2000" b="0" i="0" dirty="0">
                <a:effectLst/>
                <a:latin typeface="Arial" panose="020B0604020202020204" pitchFamily="34" charset="0"/>
              </a:rPr>
              <a:t>Dashboard opened for FY 2025 data entry. </a:t>
            </a:r>
            <a:endParaRPr lang="en-US" sz="2000" dirty="0"/>
          </a:p>
          <a:p>
            <a:pPr>
              <a:spcBef>
                <a:spcPts val="1200"/>
              </a:spcBef>
              <a:buClr>
                <a:schemeClr val="accent1"/>
              </a:buClr>
            </a:pPr>
            <a:r>
              <a:rPr lang="en-US" sz="2000" b="1" dirty="0"/>
              <a:t>October 2025 – </a:t>
            </a:r>
            <a:r>
              <a:rPr lang="en-US" sz="2000" dirty="0"/>
              <a:t>End of year FIMS basic facility information uploaded to the Dashboard </a:t>
            </a:r>
            <a:endParaRPr lang="en-US" sz="2000" b="1" dirty="0"/>
          </a:p>
          <a:p>
            <a:pPr>
              <a:spcBef>
                <a:spcPts val="1200"/>
              </a:spcBef>
              <a:buClr>
                <a:schemeClr val="accent1"/>
              </a:buClr>
            </a:pPr>
            <a:r>
              <a:rPr lang="en-US" sz="2000" b="1" dirty="0"/>
              <a:t>October 23, 2025 – </a:t>
            </a:r>
            <a:r>
              <a:rPr lang="en-US" sz="2000" dirty="0"/>
              <a:t>(Optional)</a:t>
            </a:r>
            <a:r>
              <a:rPr lang="en-US" sz="2000" b="1" dirty="0"/>
              <a:t> </a:t>
            </a:r>
            <a:r>
              <a:rPr lang="en-US" sz="2000" dirty="0"/>
              <a:t>FY 2025 Biobased Product Purchases Workbook uploaded within the Acquisition and Procurement narrative section of the Dashboard by sites, if needed. </a:t>
            </a:r>
          </a:p>
          <a:p>
            <a:pPr>
              <a:spcBef>
                <a:spcPts val="1200"/>
              </a:spcBef>
              <a:buClr>
                <a:schemeClr val="accent1"/>
              </a:buClr>
            </a:pPr>
            <a:r>
              <a:rPr lang="en-US" sz="2000" b="1" dirty="0"/>
              <a:t>November 21, 2025 – </a:t>
            </a:r>
            <a:r>
              <a:rPr lang="en-US" sz="2000" dirty="0"/>
              <a:t>FY 2025 Dashboard data, including (optional) Sustainable Acquisition Contracts workbook, are due with appropriate level(s) of approval. If not using the Dashboard, approval process be sure to upload a completed Dashboard Data Accuracy Self-Certification.  For 2025 narrative, Excluded Building Self Certification, and optional Plan Signature Document are due with appropriate level(s) of approval</a:t>
            </a:r>
          </a:p>
          <a:p>
            <a:pPr>
              <a:spcBef>
                <a:spcPts val="1200"/>
              </a:spcBef>
              <a:buClr>
                <a:schemeClr val="accent1"/>
              </a:buClr>
            </a:pPr>
            <a:r>
              <a:rPr lang="en-US" sz="2000" i="1" dirty="0"/>
              <a:t>While the data and narratives are due FY 2026, both the data and the narrative should capture the FY 2025 reporting period. The FY 2026 Energy and Water Narrative Instructions are titled accordingly with the FY 2026 narrative submission due date. </a:t>
            </a:r>
          </a:p>
          <a:p>
            <a:pPr>
              <a:spcBef>
                <a:spcPts val="1200"/>
              </a:spcBef>
              <a:buClr>
                <a:schemeClr val="accent1"/>
              </a:buClr>
            </a:pPr>
            <a:endParaRPr lang="en-US" sz="1600" dirty="0"/>
          </a:p>
          <a:p>
            <a:endParaRPr lang="en-US" dirty="0"/>
          </a:p>
        </p:txBody>
      </p:sp>
    </p:spTree>
    <p:extLst>
      <p:ext uri="{BB962C8B-B14F-4D97-AF65-F5344CB8AC3E}">
        <p14:creationId xmlns:p14="http://schemas.microsoft.com/office/powerpoint/2010/main" val="352938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5B07E-C094-8001-5E02-6AE145157AB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33B872-8C66-924B-BCE6-4CCFBF977503}"/>
              </a:ext>
            </a:extLst>
          </p:cNvPr>
          <p:cNvSpPr>
            <a:spLocks noGrp="1"/>
          </p:cNvSpPr>
          <p:nvPr>
            <p:ph sz="half" idx="1"/>
          </p:nvPr>
        </p:nvSpPr>
        <p:spPr>
          <a:xfrm>
            <a:off x="406399" y="1371601"/>
            <a:ext cx="5384801" cy="4571999"/>
          </a:xfrm>
        </p:spPr>
        <p:txBody>
          <a:bodyPr/>
          <a:lstStyle/>
          <a:p>
            <a:r>
              <a:rPr lang="en-US" sz="2000" spc="15" dirty="0">
                <a:solidFill>
                  <a:srgbClr val="3C4043"/>
                </a:solidFill>
                <a:latin typeface="+mj-lt"/>
                <a:ea typeface="Aptos" panose="020B0004020202020204" pitchFamily="34" charset="0"/>
                <a:cs typeface="Aptos" panose="020B0004020202020204" pitchFamily="34" charset="0"/>
              </a:rPr>
              <a:t>Renaming</a:t>
            </a:r>
          </a:p>
          <a:p>
            <a:pPr lvl="1">
              <a:buSzPct val="75000"/>
              <a:buFont typeface="Courier New" panose="02070309020205020404" pitchFamily="49" charset="0"/>
              <a:buChar char="o"/>
            </a:pPr>
            <a:r>
              <a:rPr lang="en-US" sz="2000" spc="15" dirty="0">
                <a:solidFill>
                  <a:srgbClr val="3C4043"/>
                </a:solidFill>
                <a:latin typeface="+mj-lt"/>
                <a:ea typeface="Aptos" panose="020B0004020202020204" pitchFamily="34" charset="0"/>
                <a:cs typeface="Aptos" panose="020B0004020202020204" pitchFamily="34" charset="0"/>
              </a:rPr>
              <a:t>The “</a:t>
            </a:r>
            <a:r>
              <a:rPr lang="en-US" sz="2000" spc="15" dirty="0">
                <a:solidFill>
                  <a:schemeClr val="tx1">
                    <a:lumMod val="75000"/>
                    <a:lumOff val="25000"/>
                  </a:schemeClr>
                </a:solidFill>
                <a:latin typeface="+mj-lt"/>
                <a:ea typeface="Aptos" panose="020B0004020202020204" pitchFamily="34" charset="0"/>
                <a:cs typeface="Aptos" panose="020B0004020202020204" pitchFamily="34" charset="0"/>
              </a:rPr>
              <a:t>Sustainability Dashboard” </a:t>
            </a:r>
            <a:r>
              <a:rPr lang="en-US" sz="2000" spc="15" dirty="0">
                <a:solidFill>
                  <a:schemeClr val="tx1">
                    <a:lumMod val="75000"/>
                    <a:lumOff val="25000"/>
                  </a:schemeClr>
                </a:solidFill>
                <a:latin typeface="+mj-lt"/>
                <a:ea typeface="Aptos" panose="020B0004020202020204" pitchFamily="34" charset="0"/>
                <a:cs typeface="Aptos" panose="020B0004020202020204" pitchFamily="34" charset="0"/>
                <a:sym typeface="Wingdings" panose="05000000000000000000" pitchFamily="2" charset="2"/>
              </a:rPr>
              <a:t>is now named the </a:t>
            </a:r>
            <a:r>
              <a:rPr lang="en-US" sz="2000" spc="15" dirty="0">
                <a:solidFill>
                  <a:schemeClr val="tx1">
                    <a:lumMod val="75000"/>
                    <a:lumOff val="25000"/>
                  </a:schemeClr>
                </a:solidFill>
                <a:latin typeface="+mj-lt"/>
                <a:ea typeface="Aptos" panose="020B0004020202020204" pitchFamily="34" charset="0"/>
                <a:cs typeface="Aptos" panose="020B0004020202020204" pitchFamily="34" charset="0"/>
              </a:rPr>
              <a:t>“Energy and Water Dashboard”</a:t>
            </a:r>
          </a:p>
          <a:p>
            <a:pPr lvl="1">
              <a:buSzPct val="75000"/>
              <a:buFont typeface="Courier New" panose="02070309020205020404" pitchFamily="49" charset="0"/>
              <a:buChar char="o"/>
            </a:pPr>
            <a:r>
              <a:rPr lang="en-US" sz="2000" spc="15" dirty="0">
                <a:solidFill>
                  <a:schemeClr val="tx1">
                    <a:lumMod val="75000"/>
                    <a:lumOff val="25000"/>
                  </a:schemeClr>
                </a:solidFill>
                <a:latin typeface="+mj-lt"/>
                <a:ea typeface="Aptos" panose="020B0004020202020204" pitchFamily="34" charset="0"/>
                <a:cs typeface="Aptos" panose="020B0004020202020204" pitchFamily="34" charset="0"/>
              </a:rPr>
              <a:t>The “Site Sustainability Plan” or “SSP” </a:t>
            </a:r>
            <a:r>
              <a:rPr lang="en-US" sz="2000" spc="15" dirty="0">
                <a:solidFill>
                  <a:schemeClr val="tx1">
                    <a:lumMod val="75000"/>
                    <a:lumOff val="25000"/>
                  </a:schemeClr>
                </a:solidFill>
                <a:latin typeface="+mj-lt"/>
                <a:ea typeface="Aptos" panose="020B0004020202020204" pitchFamily="34" charset="0"/>
                <a:cs typeface="Aptos" panose="020B0004020202020204" pitchFamily="34" charset="0"/>
                <a:sym typeface="Wingdings" panose="05000000000000000000" pitchFamily="2" charset="2"/>
              </a:rPr>
              <a:t>is now named the </a:t>
            </a:r>
            <a:r>
              <a:rPr lang="en-US" sz="2000" spc="15" dirty="0">
                <a:solidFill>
                  <a:schemeClr val="tx1">
                    <a:lumMod val="75000"/>
                    <a:lumOff val="25000"/>
                  </a:schemeClr>
                </a:solidFill>
                <a:latin typeface="+mj-lt"/>
                <a:ea typeface="Aptos" panose="020B0004020202020204" pitchFamily="34" charset="0"/>
                <a:cs typeface="Aptos" panose="020B0004020202020204" pitchFamily="34" charset="0"/>
              </a:rPr>
              <a:t>“Narrative”. </a:t>
            </a:r>
          </a:p>
          <a:p>
            <a:r>
              <a:rPr lang="en-US" sz="2000" spc="15" dirty="0">
                <a:solidFill>
                  <a:schemeClr val="tx1">
                    <a:lumMod val="75000"/>
                    <a:lumOff val="25000"/>
                  </a:schemeClr>
                </a:solidFill>
                <a:latin typeface="+mj-lt"/>
                <a:ea typeface="Aptos" panose="020B0004020202020204" pitchFamily="34" charset="0"/>
                <a:cs typeface="Aptos" panose="020B0004020202020204" pitchFamily="34" charset="0"/>
              </a:rPr>
              <a:t>Differentiated between optional and required reporting and narrative categories. </a:t>
            </a:r>
          </a:p>
          <a:p>
            <a:r>
              <a:rPr lang="en-US" sz="2000" dirty="0">
                <a:solidFill>
                  <a:schemeClr val="tx1">
                    <a:lumMod val="75000"/>
                    <a:lumOff val="25000"/>
                  </a:schemeClr>
                </a:solidFill>
              </a:rPr>
              <a:t>Removed irrelevant data fields within Energy, Facility Goal Category, Metering </a:t>
            </a:r>
            <a:r>
              <a:rPr lang="en-US" sz="2000" spc="15" dirty="0">
                <a:solidFill>
                  <a:schemeClr val="tx1">
                    <a:lumMod val="75000"/>
                    <a:lumOff val="25000"/>
                  </a:schemeClr>
                </a:solidFill>
                <a:latin typeface="+mj-lt"/>
                <a:ea typeface="Aptos" panose="020B0004020202020204" pitchFamily="34" charset="0"/>
                <a:cs typeface="Aptos" panose="020B0004020202020204" pitchFamily="34" charset="0"/>
              </a:rPr>
              <a:t>(e.g., CFE, FBPS, electrification) reporting categories. </a:t>
            </a:r>
          </a:p>
          <a:p>
            <a:r>
              <a:rPr lang="en-US" sz="2000" spc="15" dirty="0">
                <a:solidFill>
                  <a:schemeClr val="tx1">
                    <a:lumMod val="75000"/>
                    <a:lumOff val="25000"/>
                  </a:schemeClr>
                </a:solidFill>
                <a:latin typeface="+mj-lt"/>
                <a:ea typeface="Aptos" panose="020B0004020202020204" pitchFamily="34" charset="0"/>
                <a:cs typeface="Aptos" panose="020B0004020202020204" pitchFamily="34" charset="0"/>
              </a:rPr>
              <a:t>Removed irrelevant data tables within the narrative category. </a:t>
            </a:r>
          </a:p>
          <a:p>
            <a:endParaRPr lang="en-US" sz="2000" spc="15" dirty="0">
              <a:solidFill>
                <a:schemeClr val="tx1">
                  <a:lumMod val="75000"/>
                  <a:lumOff val="25000"/>
                </a:schemeClr>
              </a:solidFill>
              <a:latin typeface="+mj-lt"/>
              <a:ea typeface="Aptos" panose="020B0004020202020204" pitchFamily="34" charset="0"/>
              <a:cs typeface="Aptos" panose="020B0004020202020204" pitchFamily="34" charset="0"/>
            </a:endParaRPr>
          </a:p>
          <a:p>
            <a:endParaRPr lang="en-US" dirty="0"/>
          </a:p>
        </p:txBody>
      </p:sp>
      <p:sp>
        <p:nvSpPr>
          <p:cNvPr id="4" name="Title 3">
            <a:extLst>
              <a:ext uri="{FF2B5EF4-FFF2-40B4-BE49-F238E27FC236}">
                <a16:creationId xmlns:a16="http://schemas.microsoft.com/office/drawing/2014/main" id="{BB9CF5EE-1AF9-7931-8018-CD6974F5078C}"/>
              </a:ext>
            </a:extLst>
          </p:cNvPr>
          <p:cNvSpPr>
            <a:spLocks noGrp="1"/>
          </p:cNvSpPr>
          <p:nvPr>
            <p:ph type="title"/>
          </p:nvPr>
        </p:nvSpPr>
        <p:spPr/>
        <p:txBody>
          <a:bodyPr/>
          <a:lstStyle/>
          <a:p>
            <a:r>
              <a:rPr lang="en-US" dirty="0"/>
              <a:t>Dashboard Updates</a:t>
            </a:r>
          </a:p>
        </p:txBody>
      </p:sp>
      <p:pic>
        <p:nvPicPr>
          <p:cNvPr id="5" name="Picture 4">
            <a:extLst>
              <a:ext uri="{FF2B5EF4-FFF2-40B4-BE49-F238E27FC236}">
                <a16:creationId xmlns:a16="http://schemas.microsoft.com/office/drawing/2014/main" id="{706A111D-A978-6FE4-5CE4-0CEE17B6384E}"/>
              </a:ext>
            </a:extLst>
          </p:cNvPr>
          <p:cNvPicPr>
            <a:picLocks noChangeAspect="1"/>
          </p:cNvPicPr>
          <p:nvPr/>
        </p:nvPicPr>
        <p:blipFill>
          <a:blip r:embed="rId2"/>
          <a:srcRect b="21056"/>
          <a:stretch/>
        </p:blipFill>
        <p:spPr>
          <a:xfrm>
            <a:off x="5932098" y="1449049"/>
            <a:ext cx="4792783" cy="1067708"/>
          </a:xfrm>
          <a:prstGeom prst="rect">
            <a:avLst/>
          </a:prstGeom>
        </p:spPr>
      </p:pic>
      <p:pic>
        <p:nvPicPr>
          <p:cNvPr id="11" name="Picture 10">
            <a:extLst>
              <a:ext uri="{FF2B5EF4-FFF2-40B4-BE49-F238E27FC236}">
                <a16:creationId xmlns:a16="http://schemas.microsoft.com/office/drawing/2014/main" id="{7C76F8D5-E3E2-9017-D358-16B33158F8D9}"/>
              </a:ext>
            </a:extLst>
          </p:cNvPr>
          <p:cNvPicPr>
            <a:picLocks noChangeAspect="1"/>
          </p:cNvPicPr>
          <p:nvPr/>
        </p:nvPicPr>
        <p:blipFill>
          <a:blip r:embed="rId3"/>
          <a:stretch>
            <a:fillRect/>
          </a:stretch>
        </p:blipFill>
        <p:spPr>
          <a:xfrm>
            <a:off x="5943600" y="2732354"/>
            <a:ext cx="4625281" cy="2242717"/>
          </a:xfrm>
          <a:prstGeom prst="rect">
            <a:avLst/>
          </a:prstGeom>
        </p:spPr>
      </p:pic>
      <p:pic>
        <p:nvPicPr>
          <p:cNvPr id="7" name="Picture 6">
            <a:extLst>
              <a:ext uri="{FF2B5EF4-FFF2-40B4-BE49-F238E27FC236}">
                <a16:creationId xmlns:a16="http://schemas.microsoft.com/office/drawing/2014/main" id="{B6D25F21-25EA-8885-E074-FE3013454491}"/>
              </a:ext>
            </a:extLst>
          </p:cNvPr>
          <p:cNvPicPr>
            <a:picLocks noChangeAspect="1"/>
          </p:cNvPicPr>
          <p:nvPr/>
        </p:nvPicPr>
        <p:blipFill>
          <a:blip r:embed="rId4"/>
          <a:stretch>
            <a:fillRect/>
          </a:stretch>
        </p:blipFill>
        <p:spPr>
          <a:xfrm>
            <a:off x="7615412" y="4191000"/>
            <a:ext cx="4482150" cy="1904013"/>
          </a:xfrm>
          <a:prstGeom prst="rect">
            <a:avLst/>
          </a:prstGeom>
        </p:spPr>
      </p:pic>
    </p:spTree>
    <p:extLst>
      <p:ext uri="{BB962C8B-B14F-4D97-AF65-F5344CB8AC3E}">
        <p14:creationId xmlns:p14="http://schemas.microsoft.com/office/powerpoint/2010/main" val="927169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0949BD-A3D0-FB94-035B-E7B8E86305CC}"/>
              </a:ext>
            </a:extLst>
          </p:cNvPr>
          <p:cNvSpPr>
            <a:spLocks noGrp="1"/>
          </p:cNvSpPr>
          <p:nvPr>
            <p:ph sz="half" idx="1"/>
          </p:nvPr>
        </p:nvSpPr>
        <p:spPr>
          <a:xfrm>
            <a:off x="403525" y="1370161"/>
            <a:ext cx="5463875" cy="4754563"/>
          </a:xfrm>
        </p:spPr>
        <p:txBody>
          <a:bodyPr/>
          <a:lstStyle/>
          <a:p>
            <a:pPr fontAlgn="base">
              <a:lnSpc>
                <a:spcPts val="1600"/>
              </a:lnSpc>
              <a:spcBef>
                <a:spcPts val="1200"/>
              </a:spcBef>
            </a:pPr>
            <a:r>
              <a:rPr lang="en-US" sz="1800" i="0" dirty="0">
                <a:solidFill>
                  <a:schemeClr val="tx1">
                    <a:lumMod val="75000"/>
                    <a:lumOff val="25000"/>
                  </a:schemeClr>
                </a:solidFill>
                <a:effectLst/>
                <a:latin typeface="Arial" panose="020B0604020202020204" pitchFamily="34" charset="0"/>
              </a:rPr>
              <a:t>FY 2026 Instructions focus on information needed to complete statutory reporting. </a:t>
            </a:r>
          </a:p>
          <a:p>
            <a:pPr fontAlgn="base">
              <a:lnSpc>
                <a:spcPts val="1600"/>
              </a:lnSpc>
              <a:spcBef>
                <a:spcPts val="1200"/>
              </a:spcBef>
            </a:pPr>
            <a:r>
              <a:rPr lang="en-US" sz="1800" i="0" dirty="0">
                <a:solidFill>
                  <a:schemeClr val="tx1">
                    <a:lumMod val="75000"/>
                    <a:lumOff val="25000"/>
                  </a:schemeClr>
                </a:solidFill>
                <a:effectLst/>
                <a:latin typeface="Arial" panose="020B0604020202020204" pitchFamily="34" charset="0"/>
              </a:rPr>
              <a:t>Sites are </a:t>
            </a:r>
            <a:r>
              <a:rPr lang="en-US" sz="1800" i="0" u="sng" dirty="0">
                <a:solidFill>
                  <a:schemeClr val="tx1">
                    <a:lumMod val="75000"/>
                    <a:lumOff val="25000"/>
                  </a:schemeClr>
                </a:solidFill>
                <a:effectLst/>
                <a:latin typeface="Arial" panose="020B0604020202020204" pitchFamily="34" charset="0"/>
              </a:rPr>
              <a:t>only</a:t>
            </a:r>
            <a:r>
              <a:rPr lang="en-US" sz="1800" i="0" dirty="0">
                <a:solidFill>
                  <a:schemeClr val="tx1">
                    <a:lumMod val="75000"/>
                    <a:lumOff val="25000"/>
                  </a:schemeClr>
                </a:solidFill>
                <a:effectLst/>
                <a:latin typeface="Arial" panose="020B0604020202020204" pitchFamily="34" charset="0"/>
              </a:rPr>
              <a:t> required to fill </a:t>
            </a:r>
            <a:r>
              <a:rPr lang="en-US" sz="1800" dirty="0">
                <a:solidFill>
                  <a:schemeClr val="tx1">
                    <a:lumMod val="75000"/>
                    <a:lumOff val="25000"/>
                  </a:schemeClr>
                </a:solidFill>
                <a:latin typeface="Arial" panose="020B0604020202020204" pitchFamily="34" charset="0"/>
              </a:rPr>
              <a:t>out</a:t>
            </a:r>
            <a:r>
              <a:rPr lang="en-US" sz="1800" i="0" dirty="0">
                <a:solidFill>
                  <a:schemeClr val="tx1">
                    <a:lumMod val="75000"/>
                    <a:lumOff val="25000"/>
                  </a:schemeClr>
                </a:solidFill>
                <a:effectLst/>
                <a:latin typeface="Arial" panose="020B0604020202020204" pitchFamily="34" charset="0"/>
              </a:rPr>
              <a:t> Energy Management, Water Management, and Renewable Energy narrative sections if the reported year over year data fluctuates by more than ±5%. </a:t>
            </a:r>
          </a:p>
          <a:p>
            <a:pPr fontAlgn="base">
              <a:lnSpc>
                <a:spcPts val="1600"/>
              </a:lnSpc>
              <a:spcBef>
                <a:spcPts val="1200"/>
              </a:spcBef>
            </a:pPr>
            <a:r>
              <a:rPr lang="en-US" sz="1800" i="0" dirty="0">
                <a:solidFill>
                  <a:schemeClr val="tx1">
                    <a:lumMod val="75000"/>
                    <a:lumOff val="25000"/>
                  </a:schemeClr>
                </a:solidFill>
                <a:effectLst/>
                <a:latin typeface="Arial" panose="020B0604020202020204" pitchFamily="34" charset="0"/>
              </a:rPr>
              <a:t>Sites are </a:t>
            </a:r>
            <a:r>
              <a:rPr lang="en-US" sz="1800" i="0" u="sng" dirty="0">
                <a:solidFill>
                  <a:schemeClr val="tx1">
                    <a:lumMod val="75000"/>
                    <a:lumOff val="25000"/>
                  </a:schemeClr>
                </a:solidFill>
                <a:effectLst/>
                <a:latin typeface="Arial" panose="020B0604020202020204" pitchFamily="34" charset="0"/>
              </a:rPr>
              <a:t>only</a:t>
            </a:r>
            <a:r>
              <a:rPr lang="en-US" sz="1800" i="0" dirty="0">
                <a:solidFill>
                  <a:schemeClr val="tx1">
                    <a:lumMod val="75000"/>
                    <a:lumOff val="25000"/>
                  </a:schemeClr>
                </a:solidFill>
                <a:effectLst/>
                <a:latin typeface="Arial" panose="020B0604020202020204" pitchFamily="34" charset="0"/>
              </a:rPr>
              <a:t> required to fill out the Investments: Facilities and Workforce narrative if they have a relevant project. </a:t>
            </a:r>
          </a:p>
          <a:p>
            <a:pPr fontAlgn="base">
              <a:lnSpc>
                <a:spcPts val="1600"/>
              </a:lnSpc>
              <a:spcBef>
                <a:spcPts val="1200"/>
              </a:spcBef>
            </a:pPr>
            <a:r>
              <a:rPr lang="en-US" sz="1800" i="0" dirty="0">
                <a:solidFill>
                  <a:schemeClr val="tx1">
                    <a:lumMod val="75000"/>
                    <a:lumOff val="25000"/>
                  </a:schemeClr>
                </a:solidFill>
                <a:effectLst/>
                <a:latin typeface="Arial" panose="020B0604020202020204" pitchFamily="34" charset="0"/>
              </a:rPr>
              <a:t>The narrative is due to the Dashboard within corresponding section of the narrative module. </a:t>
            </a:r>
          </a:p>
          <a:p>
            <a:pPr fontAlgn="base">
              <a:lnSpc>
                <a:spcPts val="1600"/>
              </a:lnSpc>
              <a:spcBef>
                <a:spcPts val="1200"/>
              </a:spcBef>
            </a:pPr>
            <a:r>
              <a:rPr lang="en-US" sz="1800" dirty="0">
                <a:solidFill>
                  <a:schemeClr val="tx1">
                    <a:lumMod val="75000"/>
                    <a:lumOff val="25000"/>
                  </a:schemeClr>
                </a:solidFill>
                <a:latin typeface="Arial" panose="020B0604020202020204" pitchFamily="34" charset="0"/>
              </a:rPr>
              <a:t>N</a:t>
            </a:r>
            <a:r>
              <a:rPr lang="en-US" sz="1800" i="0" dirty="0">
                <a:solidFill>
                  <a:schemeClr val="tx1">
                    <a:lumMod val="75000"/>
                    <a:lumOff val="25000"/>
                  </a:schemeClr>
                </a:solidFill>
                <a:effectLst/>
                <a:latin typeface="Arial" panose="020B0604020202020204" pitchFamily="34" charset="0"/>
              </a:rPr>
              <a:t>arrative requirements for </a:t>
            </a:r>
            <a:r>
              <a:rPr lang="en-US" sz="1800" i="1" dirty="0">
                <a:solidFill>
                  <a:schemeClr val="tx1">
                    <a:lumMod val="75000"/>
                    <a:lumOff val="25000"/>
                  </a:schemeClr>
                </a:solidFill>
                <a:effectLst/>
                <a:latin typeface="Arial" panose="020B0604020202020204" pitchFamily="34" charset="0"/>
              </a:rPr>
              <a:t>Executive Summary, Waste Management, Fleet Management, Sustainable Buildings, Acquisition &amp; Procurement, Indirect Emissions, Fugitives &amp; Refrigerants,</a:t>
            </a:r>
            <a:r>
              <a:rPr lang="en-US" sz="1800" i="0" dirty="0">
                <a:solidFill>
                  <a:schemeClr val="tx1">
                    <a:lumMod val="75000"/>
                    <a:lumOff val="25000"/>
                  </a:schemeClr>
                </a:solidFill>
                <a:effectLst/>
                <a:latin typeface="Arial" panose="020B0604020202020204" pitchFamily="34" charset="0"/>
              </a:rPr>
              <a:t> </a:t>
            </a:r>
            <a:r>
              <a:rPr lang="en-US" sz="1800" i="1" dirty="0">
                <a:solidFill>
                  <a:schemeClr val="tx1">
                    <a:lumMod val="75000"/>
                    <a:lumOff val="25000"/>
                  </a:schemeClr>
                </a:solidFill>
                <a:effectLst/>
                <a:latin typeface="Arial" panose="020B0604020202020204" pitchFamily="34" charset="0"/>
              </a:rPr>
              <a:t>Electronic Stewardship &amp; Data Centers, </a:t>
            </a:r>
            <a:r>
              <a:rPr lang="en-US" sz="1800" dirty="0">
                <a:solidFill>
                  <a:schemeClr val="tx1">
                    <a:lumMod val="75000"/>
                    <a:lumOff val="25000"/>
                  </a:schemeClr>
                </a:solidFill>
                <a:effectLst/>
                <a:latin typeface="Arial" panose="020B0604020202020204" pitchFamily="34" charset="0"/>
              </a:rPr>
              <a:t>and</a:t>
            </a:r>
            <a:r>
              <a:rPr lang="en-US" sz="1800" i="1" dirty="0">
                <a:solidFill>
                  <a:schemeClr val="tx1">
                    <a:lumMod val="75000"/>
                    <a:lumOff val="25000"/>
                  </a:schemeClr>
                </a:solidFill>
                <a:effectLst/>
                <a:latin typeface="Arial" panose="020B0604020202020204" pitchFamily="34" charset="0"/>
              </a:rPr>
              <a:t> Adaptation &amp; Resilience </a:t>
            </a:r>
            <a:r>
              <a:rPr lang="en-US" sz="1800" i="0" dirty="0">
                <a:solidFill>
                  <a:schemeClr val="tx1">
                    <a:lumMod val="75000"/>
                    <a:lumOff val="25000"/>
                  </a:schemeClr>
                </a:solidFill>
                <a:effectLst/>
                <a:latin typeface="Arial" panose="020B0604020202020204" pitchFamily="34" charset="0"/>
              </a:rPr>
              <a:t>are optional</a:t>
            </a:r>
            <a:endParaRPr lang="en-US" sz="2400" i="0" dirty="0">
              <a:solidFill>
                <a:schemeClr val="tx1">
                  <a:lumMod val="75000"/>
                  <a:lumOff val="25000"/>
                </a:schemeClr>
              </a:solidFill>
              <a:effectLst/>
              <a:latin typeface="Segoe UI" panose="020B0502040204020203" pitchFamily="34" charset="0"/>
            </a:endParaRPr>
          </a:p>
          <a:p>
            <a:endParaRPr lang="en-US" dirty="0"/>
          </a:p>
        </p:txBody>
      </p:sp>
      <p:sp>
        <p:nvSpPr>
          <p:cNvPr id="4" name="Title 3">
            <a:extLst>
              <a:ext uri="{FF2B5EF4-FFF2-40B4-BE49-F238E27FC236}">
                <a16:creationId xmlns:a16="http://schemas.microsoft.com/office/drawing/2014/main" id="{863CD3D9-E1DB-23C1-2EEF-4546B038870F}"/>
              </a:ext>
            </a:extLst>
          </p:cNvPr>
          <p:cNvSpPr>
            <a:spLocks noGrp="1"/>
          </p:cNvSpPr>
          <p:nvPr>
            <p:ph type="title"/>
          </p:nvPr>
        </p:nvSpPr>
        <p:spPr>
          <a:xfrm>
            <a:off x="406400" y="378378"/>
            <a:ext cx="11379200" cy="685800"/>
          </a:xfrm>
        </p:spPr>
        <p:txBody>
          <a:bodyPr/>
          <a:lstStyle/>
          <a:p>
            <a:r>
              <a:rPr lang="en-US" dirty="0"/>
              <a:t>FY 2026 Energy &amp; Water Narrative Instructions</a:t>
            </a:r>
          </a:p>
        </p:txBody>
      </p:sp>
      <p:pic>
        <p:nvPicPr>
          <p:cNvPr id="9" name="Picture 8">
            <a:extLst>
              <a:ext uri="{FF2B5EF4-FFF2-40B4-BE49-F238E27FC236}">
                <a16:creationId xmlns:a16="http://schemas.microsoft.com/office/drawing/2014/main" id="{6C38E9DC-5EB6-10D9-1549-961C9F069E05}"/>
              </a:ext>
            </a:extLst>
          </p:cNvPr>
          <p:cNvPicPr>
            <a:picLocks noChangeAspect="1"/>
          </p:cNvPicPr>
          <p:nvPr/>
        </p:nvPicPr>
        <p:blipFill>
          <a:blip r:embed="rId2"/>
          <a:stretch>
            <a:fillRect/>
          </a:stretch>
        </p:blipFill>
        <p:spPr>
          <a:xfrm>
            <a:off x="6494252" y="1524000"/>
            <a:ext cx="5309182" cy="4263435"/>
          </a:xfrm>
          <a:prstGeom prst="rect">
            <a:avLst/>
          </a:prstGeom>
        </p:spPr>
      </p:pic>
    </p:spTree>
    <p:extLst>
      <p:ext uri="{BB962C8B-B14F-4D97-AF65-F5344CB8AC3E}">
        <p14:creationId xmlns:p14="http://schemas.microsoft.com/office/powerpoint/2010/main" val="3607693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299F8-2DCC-F396-D536-E63D0AF2075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BB9C3F-9CAC-F8B1-4FC3-A0893BCCDC7B}"/>
              </a:ext>
            </a:extLst>
          </p:cNvPr>
          <p:cNvSpPr>
            <a:spLocks noGrp="1"/>
          </p:cNvSpPr>
          <p:nvPr>
            <p:ph sz="half" idx="1"/>
          </p:nvPr>
        </p:nvSpPr>
        <p:spPr>
          <a:xfrm>
            <a:off x="429404" y="1600200"/>
            <a:ext cx="11102675" cy="4754563"/>
          </a:xfrm>
        </p:spPr>
        <p:txBody>
          <a:bodyPr/>
          <a:lstStyle/>
          <a:p>
            <a:pPr marL="0" indent="0" algn="l" rtl="0" fontAlgn="base">
              <a:lnSpc>
                <a:spcPts val="1275"/>
              </a:lnSpc>
              <a:buNone/>
            </a:pPr>
            <a:r>
              <a:rPr lang="en-US" sz="1800" b="0" i="0" dirty="0">
                <a:solidFill>
                  <a:srgbClr val="00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Title 3">
            <a:extLst>
              <a:ext uri="{FF2B5EF4-FFF2-40B4-BE49-F238E27FC236}">
                <a16:creationId xmlns:a16="http://schemas.microsoft.com/office/drawing/2014/main" id="{F454B7BC-30B9-DFF5-F78E-ED65E591C513}"/>
              </a:ext>
            </a:extLst>
          </p:cNvPr>
          <p:cNvSpPr>
            <a:spLocks noGrp="1"/>
          </p:cNvSpPr>
          <p:nvPr>
            <p:ph type="title"/>
          </p:nvPr>
        </p:nvSpPr>
        <p:spPr>
          <a:xfrm>
            <a:off x="406400" y="378378"/>
            <a:ext cx="11379200" cy="685800"/>
          </a:xfrm>
        </p:spPr>
        <p:txBody>
          <a:bodyPr/>
          <a:lstStyle/>
          <a:p>
            <a:r>
              <a:rPr lang="en-US" dirty="0"/>
              <a:t>Optional Energy and Water Narrative Sections</a:t>
            </a:r>
          </a:p>
        </p:txBody>
      </p:sp>
      <p:pic>
        <p:nvPicPr>
          <p:cNvPr id="5" name="Picture 4">
            <a:extLst>
              <a:ext uri="{FF2B5EF4-FFF2-40B4-BE49-F238E27FC236}">
                <a16:creationId xmlns:a16="http://schemas.microsoft.com/office/drawing/2014/main" id="{BE01DAE6-2BD6-A8FB-019E-A16906AF0660}"/>
              </a:ext>
            </a:extLst>
          </p:cNvPr>
          <p:cNvPicPr>
            <a:picLocks noChangeAspect="1"/>
          </p:cNvPicPr>
          <p:nvPr/>
        </p:nvPicPr>
        <p:blipFill>
          <a:blip r:embed="rId2"/>
          <a:stretch>
            <a:fillRect/>
          </a:stretch>
        </p:blipFill>
        <p:spPr>
          <a:xfrm>
            <a:off x="5715000" y="1471645"/>
            <a:ext cx="6172200" cy="4359069"/>
          </a:xfrm>
          <a:prstGeom prst="rect">
            <a:avLst/>
          </a:prstGeom>
        </p:spPr>
      </p:pic>
      <p:pic>
        <p:nvPicPr>
          <p:cNvPr id="9" name="Picture 8">
            <a:extLst>
              <a:ext uri="{FF2B5EF4-FFF2-40B4-BE49-F238E27FC236}">
                <a16:creationId xmlns:a16="http://schemas.microsoft.com/office/drawing/2014/main" id="{AB89327F-BB82-939D-6A38-915B2A3EF909}"/>
              </a:ext>
            </a:extLst>
          </p:cNvPr>
          <p:cNvPicPr>
            <a:picLocks noChangeAspect="1"/>
          </p:cNvPicPr>
          <p:nvPr/>
        </p:nvPicPr>
        <p:blipFill>
          <a:blip r:embed="rId3"/>
          <a:stretch>
            <a:fillRect/>
          </a:stretch>
        </p:blipFill>
        <p:spPr>
          <a:xfrm>
            <a:off x="9888166" y="5617369"/>
            <a:ext cx="685800" cy="250031"/>
          </a:xfrm>
          <a:prstGeom prst="rect">
            <a:avLst/>
          </a:prstGeom>
        </p:spPr>
      </p:pic>
      <p:sp>
        <p:nvSpPr>
          <p:cNvPr id="11" name="TextBox 10">
            <a:extLst>
              <a:ext uri="{FF2B5EF4-FFF2-40B4-BE49-F238E27FC236}">
                <a16:creationId xmlns:a16="http://schemas.microsoft.com/office/drawing/2014/main" id="{EFC63AE2-5C17-F846-8F2D-74EFD93C0877}"/>
              </a:ext>
            </a:extLst>
          </p:cNvPr>
          <p:cNvSpPr txBox="1"/>
          <p:nvPr/>
        </p:nvSpPr>
        <p:spPr>
          <a:xfrm>
            <a:off x="406400" y="1471645"/>
            <a:ext cx="4953479" cy="4625433"/>
          </a:xfrm>
          <a:prstGeom prst="rect">
            <a:avLst/>
          </a:prstGeom>
          <a:noFill/>
        </p:spPr>
        <p:txBody>
          <a:bodyPr wrap="square">
            <a:spAutoFit/>
          </a:bodyPr>
          <a:lstStyle/>
          <a:p>
            <a:pPr marL="0" marR="0">
              <a:lnSpc>
                <a:spcPct val="107000"/>
              </a:lnSpc>
              <a:spcAft>
                <a:spcPts val="800"/>
              </a:spcAft>
              <a:buNone/>
            </a:pPr>
            <a:r>
              <a:rPr lang="en-US" sz="1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The following sections are “optional” for Energy and Water Management Narrative reporting and have been indicated as such in the narrative section of the Dashboard:</a:t>
            </a:r>
          </a:p>
          <a:p>
            <a:pPr marL="285750" marR="0" indent="-285750">
              <a:lnSpc>
                <a:spcPct val="107000"/>
              </a:lnSpc>
              <a:spcAft>
                <a:spcPts val="0"/>
              </a:spcAft>
              <a:buClr>
                <a:schemeClr val="accent1"/>
              </a:buClr>
              <a:buFont typeface="Arial" panose="020B0604020202020204" pitchFamily="34" charset="0"/>
              <a:buChar char="•"/>
            </a:pPr>
            <a:r>
              <a:rPr lang="en-US" sz="1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Executive Summary </a:t>
            </a:r>
            <a:endParaRPr 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Aft>
                <a:spcPts val="0"/>
              </a:spcAft>
              <a:buClr>
                <a:schemeClr val="accent1"/>
              </a:buClr>
              <a:buFont typeface="Arial" panose="020B0604020202020204" pitchFamily="34" charset="0"/>
              <a:buChar char="•"/>
            </a:pPr>
            <a:r>
              <a:rPr lang="en-US" sz="1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Waste Management</a:t>
            </a:r>
            <a:endParaRPr 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Aft>
                <a:spcPts val="0"/>
              </a:spcAft>
              <a:buClr>
                <a:schemeClr val="accent1"/>
              </a:buClr>
              <a:buFont typeface="Arial" panose="020B0604020202020204" pitchFamily="34" charset="0"/>
              <a:buChar char="•"/>
            </a:pPr>
            <a:r>
              <a:rPr lang="en-US" sz="1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Fleet Management</a:t>
            </a:r>
            <a:endParaRPr 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Aft>
                <a:spcPts val="0"/>
              </a:spcAft>
              <a:buClr>
                <a:schemeClr val="accent1"/>
              </a:buClr>
              <a:buFont typeface="Arial" panose="020B0604020202020204" pitchFamily="34" charset="0"/>
              <a:buChar char="•"/>
            </a:pPr>
            <a:r>
              <a:rPr lang="en-US" sz="1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Sustainable Buildings</a:t>
            </a:r>
            <a:endParaRPr 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Aft>
                <a:spcPts val="0"/>
              </a:spcAft>
              <a:buClr>
                <a:schemeClr val="accent1"/>
              </a:buClr>
              <a:buFont typeface="Arial" panose="020B0604020202020204" pitchFamily="34" charset="0"/>
              <a:buChar char="•"/>
            </a:pPr>
            <a:r>
              <a:rPr lang="en-US" sz="1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Acquisition &amp; Procurement Narrative (Optional workbooks should still be uploaded to this page, if submitted)</a:t>
            </a:r>
            <a:endParaRPr 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Aft>
                <a:spcPts val="0"/>
              </a:spcAft>
              <a:buClr>
                <a:schemeClr val="accent1"/>
              </a:buClr>
              <a:buFont typeface="Arial" panose="020B0604020202020204" pitchFamily="34" charset="0"/>
              <a:buChar char="•"/>
            </a:pPr>
            <a:r>
              <a:rPr lang="en-US" sz="1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Indirect Emissions</a:t>
            </a:r>
            <a:endParaRPr 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Aft>
                <a:spcPts val="0"/>
              </a:spcAft>
              <a:buClr>
                <a:schemeClr val="accent1"/>
              </a:buClr>
              <a:buFont typeface="Arial" panose="020B0604020202020204" pitchFamily="34" charset="0"/>
              <a:buChar char="•"/>
            </a:pPr>
            <a:r>
              <a:rPr lang="en-US" sz="1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Fugitives &amp; Refrigerants</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Aft>
                <a:spcPts val="0"/>
              </a:spcAft>
              <a:buClr>
                <a:schemeClr val="accent1"/>
              </a:buClr>
              <a:buFont typeface="Arial" panose="020B0604020202020204" pitchFamily="34" charset="0"/>
              <a:buChar char="•"/>
            </a:pPr>
            <a:r>
              <a:rPr lang="en-US" sz="1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Electronic Stewardship &amp; Data Centers</a:t>
            </a:r>
            <a:endParaRPr lang="en-US" dirty="0">
              <a:solidFill>
                <a:schemeClr val="tx1">
                  <a:lumMod val="75000"/>
                  <a:lumOff val="25000"/>
                </a:schemeClr>
              </a:solidFill>
              <a:latin typeface="Calibri" panose="020F0502020204030204" pitchFamily="34" charset="0"/>
              <a:ea typeface="Calibri" panose="020F0502020204030204" pitchFamily="34" charset="0"/>
              <a:cs typeface="Arial" panose="020B0604020202020204" pitchFamily="34" charset="0"/>
            </a:endParaRPr>
          </a:p>
          <a:p>
            <a:pPr marL="285750" marR="0" indent="-285750">
              <a:lnSpc>
                <a:spcPct val="107000"/>
              </a:lnSpc>
              <a:spcAft>
                <a:spcPts val="0"/>
              </a:spcAft>
              <a:buClr>
                <a:schemeClr val="accent1"/>
              </a:buClr>
              <a:buFont typeface="Arial" panose="020B0604020202020204" pitchFamily="34" charset="0"/>
              <a:buChar char="•"/>
            </a:pPr>
            <a:r>
              <a:rPr lang="en-US" sz="1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Adaptation &amp; Resilience</a:t>
            </a:r>
            <a:endParaRPr lang="en-US" sz="1800" dirty="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0857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6B6EC-64DB-E698-F5B9-0D3B65F5CA80}"/>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3D2FA1-9859-CC7E-8291-EF47456F5FF4}"/>
              </a:ext>
            </a:extLst>
          </p:cNvPr>
          <p:cNvSpPr>
            <a:spLocks noGrp="1"/>
          </p:cNvSpPr>
          <p:nvPr>
            <p:ph sz="half" idx="1"/>
          </p:nvPr>
        </p:nvSpPr>
        <p:spPr>
          <a:xfrm>
            <a:off x="429404" y="1600200"/>
            <a:ext cx="11102675" cy="4754563"/>
          </a:xfrm>
        </p:spPr>
        <p:txBody>
          <a:bodyPr/>
          <a:lstStyle/>
          <a:p>
            <a:pPr marL="0" indent="0" algn="l" rtl="0" fontAlgn="base">
              <a:lnSpc>
                <a:spcPts val="1275"/>
              </a:lnSpc>
              <a:buNone/>
            </a:pPr>
            <a:r>
              <a:rPr lang="en-US" sz="1800" b="0" i="0" dirty="0">
                <a:solidFill>
                  <a:srgbClr val="00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Title 3">
            <a:extLst>
              <a:ext uri="{FF2B5EF4-FFF2-40B4-BE49-F238E27FC236}">
                <a16:creationId xmlns:a16="http://schemas.microsoft.com/office/drawing/2014/main" id="{07DD9B58-3423-3FF0-4039-EC60736A6793}"/>
              </a:ext>
            </a:extLst>
          </p:cNvPr>
          <p:cNvSpPr>
            <a:spLocks noGrp="1"/>
          </p:cNvSpPr>
          <p:nvPr>
            <p:ph type="title"/>
          </p:nvPr>
        </p:nvSpPr>
        <p:spPr>
          <a:xfrm>
            <a:off x="406400" y="288892"/>
            <a:ext cx="11379200" cy="685800"/>
          </a:xfrm>
        </p:spPr>
        <p:txBody>
          <a:bodyPr/>
          <a:lstStyle/>
          <a:p>
            <a:r>
              <a:rPr lang="en-US" dirty="0"/>
              <a:t>Completing the Narrative </a:t>
            </a:r>
          </a:p>
        </p:txBody>
      </p:sp>
      <p:sp>
        <p:nvSpPr>
          <p:cNvPr id="11" name="TextBox 10">
            <a:extLst>
              <a:ext uri="{FF2B5EF4-FFF2-40B4-BE49-F238E27FC236}">
                <a16:creationId xmlns:a16="http://schemas.microsoft.com/office/drawing/2014/main" id="{AD2F6EB2-09EB-29FA-B8D8-75AD80D995A9}"/>
              </a:ext>
            </a:extLst>
          </p:cNvPr>
          <p:cNvSpPr txBox="1"/>
          <p:nvPr/>
        </p:nvSpPr>
        <p:spPr>
          <a:xfrm>
            <a:off x="387709" y="1402104"/>
            <a:ext cx="10871200" cy="2653483"/>
          </a:xfrm>
          <a:prstGeom prst="rect">
            <a:avLst/>
          </a:prstGeom>
          <a:noFill/>
        </p:spPr>
        <p:txBody>
          <a:bodyPr wrap="square">
            <a:spAutoFit/>
          </a:bodyPr>
          <a:lstStyle/>
          <a:p>
            <a:pPr marL="285750" marR="0" indent="-285750">
              <a:lnSpc>
                <a:spcPct val="107000"/>
              </a:lnSpc>
              <a:spcAft>
                <a:spcPts val="800"/>
              </a:spcAft>
              <a:buClr>
                <a:schemeClr val="accent1"/>
              </a:buClr>
              <a:buFont typeface="Arial" panose="020B0604020202020204" pitchFamily="34" charset="0"/>
              <a:buChar char="•"/>
            </a:pPr>
            <a:r>
              <a:rPr lang="en-US" sz="1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Once you have checked the “Marked Complete” box for each narrative category, select the “Complete </a:t>
            </a:r>
            <a:r>
              <a:rPr lang="en-US"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Narrative</a:t>
            </a:r>
            <a:r>
              <a:rPr lang="en-US" sz="18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 button. If you have the responsibility for approval, you will then have the option to “approve” or “reject” the narrative (on the right-hand side). The narrative can also be approved via the Completion Status page and should have all levels of approval like the Dashboard data. </a:t>
            </a:r>
          </a:p>
          <a:p>
            <a:pPr marL="742950" lvl="1" indent="-285750">
              <a:lnSpc>
                <a:spcPct val="107000"/>
              </a:lnSpc>
              <a:spcAft>
                <a:spcPts val="800"/>
              </a:spcAft>
              <a:buClr>
                <a:schemeClr val="accent1"/>
              </a:buClr>
              <a:buSzPct val="75000"/>
              <a:buFont typeface="Courier New" panose="02070309020205020404" pitchFamily="49" charset="0"/>
              <a:buChar char="o"/>
            </a:pPr>
            <a:r>
              <a:rPr lang="en-US"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Note that The Dashboard is currently being modified so only Energy, Water, Renewable Energy, and </a:t>
            </a:r>
            <a:r>
              <a:rPr lang="en-US" sz="1800" i="0" dirty="0">
                <a:solidFill>
                  <a:schemeClr val="tx1">
                    <a:lumMod val="75000"/>
                    <a:lumOff val="25000"/>
                  </a:schemeClr>
                </a:solidFill>
                <a:effectLst/>
                <a:latin typeface="Arial" panose="020B0604020202020204" pitchFamily="34" charset="0"/>
              </a:rPr>
              <a:t>Investments: Facilities and Workforce categories </a:t>
            </a:r>
            <a:r>
              <a:rPr lang="en-US" sz="1800" i="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need to be marked as complete before complet</a:t>
            </a:r>
            <a:r>
              <a:rPr lang="en-US"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ing the entire narrative. </a:t>
            </a:r>
            <a:endParaRPr lang="en-US"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Aft>
                <a:spcPts val="800"/>
              </a:spcAft>
              <a:buNone/>
            </a:pPr>
            <a:r>
              <a:rPr lang="en-US" dirty="0">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descr="Graphical user interface, application, chat or text message&#10;&#10;AI-generated content may be incorrect.">
            <a:extLst>
              <a:ext uri="{FF2B5EF4-FFF2-40B4-BE49-F238E27FC236}">
                <a16:creationId xmlns:a16="http://schemas.microsoft.com/office/drawing/2014/main" id="{58226A06-14A0-E78F-49D5-B3A8EF4D14AB}"/>
              </a:ext>
            </a:extLst>
          </p:cNvPr>
          <p:cNvPicPr>
            <a:picLocks noChangeAspect="1"/>
          </p:cNvPicPr>
          <p:nvPr/>
        </p:nvPicPr>
        <p:blipFill>
          <a:blip r:embed="rId2"/>
          <a:stretch>
            <a:fillRect/>
          </a:stretch>
        </p:blipFill>
        <p:spPr>
          <a:xfrm>
            <a:off x="2409645" y="3689717"/>
            <a:ext cx="7496355" cy="1552931"/>
          </a:xfrm>
          <a:prstGeom prst="rect">
            <a:avLst/>
          </a:prstGeom>
        </p:spPr>
      </p:pic>
      <p:pic>
        <p:nvPicPr>
          <p:cNvPr id="6" name="Picture 5" descr="Graphical user interface, application, website&#10;&#10;AI-generated content may be incorrect.">
            <a:extLst>
              <a:ext uri="{FF2B5EF4-FFF2-40B4-BE49-F238E27FC236}">
                <a16:creationId xmlns:a16="http://schemas.microsoft.com/office/drawing/2014/main" id="{CC504EA0-2F06-FAA8-E62A-5AC7E162AC20}"/>
              </a:ext>
            </a:extLst>
          </p:cNvPr>
          <p:cNvPicPr>
            <a:picLocks noChangeAspect="1"/>
          </p:cNvPicPr>
          <p:nvPr/>
        </p:nvPicPr>
        <p:blipFill rotWithShape="1">
          <a:blip r:embed="rId3"/>
          <a:srcRect l="55459" t="39739" r="-1"/>
          <a:stretch/>
        </p:blipFill>
        <p:spPr>
          <a:xfrm>
            <a:off x="6705600" y="4940242"/>
            <a:ext cx="2977626" cy="1263277"/>
          </a:xfrm>
          <a:prstGeom prst="rect">
            <a:avLst/>
          </a:prstGeom>
          <a:ln w="28575">
            <a:solidFill>
              <a:srgbClr val="FF0000"/>
            </a:solidFill>
          </a:ln>
        </p:spPr>
      </p:pic>
    </p:spTree>
    <p:extLst>
      <p:ext uri="{BB962C8B-B14F-4D97-AF65-F5344CB8AC3E}">
        <p14:creationId xmlns:p14="http://schemas.microsoft.com/office/powerpoint/2010/main" val="1802493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F9E52-62F5-CF77-B822-BB39C801F3C1}"/>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C4FEB7-046A-7F5A-DB41-E4AA9897EFAC}"/>
              </a:ext>
            </a:extLst>
          </p:cNvPr>
          <p:cNvSpPr>
            <a:spLocks noGrp="1"/>
          </p:cNvSpPr>
          <p:nvPr>
            <p:ph sz="half" idx="1"/>
          </p:nvPr>
        </p:nvSpPr>
        <p:spPr>
          <a:xfrm>
            <a:off x="429404" y="1600200"/>
            <a:ext cx="11102675" cy="4754563"/>
          </a:xfrm>
        </p:spPr>
        <p:txBody>
          <a:bodyPr/>
          <a:lstStyle/>
          <a:p>
            <a:pPr marL="0" indent="0" algn="l" rtl="0" fontAlgn="base">
              <a:lnSpc>
                <a:spcPts val="1275"/>
              </a:lnSpc>
              <a:buNone/>
            </a:pPr>
            <a:r>
              <a:rPr lang="en-US" sz="1800" b="0" i="0" dirty="0">
                <a:solidFill>
                  <a:srgbClr val="000000"/>
                </a:solidFill>
                <a:effectLst/>
                <a:latin typeface="Arial" panose="020B060402020202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Title 3">
            <a:extLst>
              <a:ext uri="{FF2B5EF4-FFF2-40B4-BE49-F238E27FC236}">
                <a16:creationId xmlns:a16="http://schemas.microsoft.com/office/drawing/2014/main" id="{7A650147-E3A0-0F33-16BA-A1858EB54133}"/>
              </a:ext>
            </a:extLst>
          </p:cNvPr>
          <p:cNvSpPr>
            <a:spLocks noGrp="1"/>
          </p:cNvSpPr>
          <p:nvPr>
            <p:ph type="title"/>
          </p:nvPr>
        </p:nvSpPr>
        <p:spPr>
          <a:xfrm>
            <a:off x="406400" y="288892"/>
            <a:ext cx="11379200" cy="685800"/>
          </a:xfrm>
        </p:spPr>
        <p:txBody>
          <a:bodyPr/>
          <a:lstStyle/>
          <a:p>
            <a:r>
              <a:rPr lang="en-US" dirty="0"/>
              <a:t>Supporting Resources </a:t>
            </a:r>
          </a:p>
        </p:txBody>
      </p:sp>
      <p:sp>
        <p:nvSpPr>
          <p:cNvPr id="11" name="TextBox 10">
            <a:extLst>
              <a:ext uri="{FF2B5EF4-FFF2-40B4-BE49-F238E27FC236}">
                <a16:creationId xmlns:a16="http://schemas.microsoft.com/office/drawing/2014/main" id="{B8C2D29D-BFF0-AC37-D3FF-EE01B1F49982}"/>
              </a:ext>
            </a:extLst>
          </p:cNvPr>
          <p:cNvSpPr txBox="1"/>
          <p:nvPr/>
        </p:nvSpPr>
        <p:spPr>
          <a:xfrm>
            <a:off x="406399" y="1295400"/>
            <a:ext cx="10795001" cy="3143746"/>
          </a:xfrm>
          <a:prstGeom prst="rect">
            <a:avLst/>
          </a:prstGeom>
          <a:noFill/>
        </p:spPr>
        <p:txBody>
          <a:bodyPr wrap="square">
            <a:spAutoFit/>
          </a:bodyPr>
          <a:lstStyle/>
          <a:p>
            <a:pPr marL="285750" indent="-285750">
              <a:buClr>
                <a:schemeClr val="accent1"/>
              </a:buClr>
              <a:buFont typeface="Arial" panose="020B0604020202020204" pitchFamily="34" charset="0"/>
              <a:buChar char="•"/>
            </a:pPr>
            <a:r>
              <a:rPr lang="en-US" sz="1800" dirty="0">
                <a:solidFill>
                  <a:schemeClr val="tx1">
                    <a:lumMod val="75000"/>
                    <a:lumOff val="25000"/>
                  </a:schemeClr>
                </a:solidFill>
              </a:rPr>
              <a:t>Users are encouraged to browse the </a:t>
            </a:r>
            <a:r>
              <a:rPr lang="en-US" sz="1800" i="1" dirty="0">
                <a:solidFill>
                  <a:schemeClr val="tx1">
                    <a:lumMod val="75000"/>
                    <a:lumOff val="25000"/>
                  </a:schemeClr>
                </a:solidFill>
              </a:rPr>
              <a:t>Supporting Resources </a:t>
            </a:r>
            <a:r>
              <a:rPr lang="en-US" sz="1800" dirty="0">
                <a:solidFill>
                  <a:schemeClr val="tx1">
                    <a:lumMod val="75000"/>
                    <a:lumOff val="25000"/>
                  </a:schemeClr>
                </a:solidFill>
              </a:rPr>
              <a:t>Dashboard</a:t>
            </a:r>
            <a:r>
              <a:rPr lang="en-US" sz="1800" i="1" dirty="0">
                <a:solidFill>
                  <a:schemeClr val="tx1">
                    <a:lumMod val="75000"/>
                    <a:lumOff val="25000"/>
                  </a:schemeClr>
                </a:solidFill>
              </a:rPr>
              <a:t> </a:t>
            </a:r>
            <a:r>
              <a:rPr lang="en-US" sz="1800" dirty="0">
                <a:solidFill>
                  <a:schemeClr val="tx1">
                    <a:lumMod val="75000"/>
                    <a:lumOff val="25000"/>
                  </a:schemeClr>
                </a:solidFill>
              </a:rPr>
              <a:t>section to assist with reporting. </a:t>
            </a:r>
          </a:p>
          <a:p>
            <a:pPr marL="742950" lvl="1" indent="-285750">
              <a:buClr>
                <a:schemeClr val="accent1"/>
              </a:buClr>
              <a:buSzPct val="75000"/>
              <a:buFont typeface="Courier New" panose="02070309020205020404" pitchFamily="49" charset="0"/>
              <a:buChar char="o"/>
            </a:pPr>
            <a:r>
              <a:rPr lang="en-US" dirty="0">
                <a:solidFill>
                  <a:schemeClr val="tx1">
                    <a:lumMod val="75000"/>
                    <a:lumOff val="25000"/>
                  </a:schemeClr>
                </a:solidFill>
              </a:rPr>
              <a:t>The </a:t>
            </a:r>
            <a:r>
              <a:rPr lang="en-US" i="1" dirty="0">
                <a:solidFill>
                  <a:schemeClr val="tx1">
                    <a:lumMod val="75000"/>
                    <a:lumOff val="25000"/>
                  </a:schemeClr>
                </a:solidFill>
              </a:rPr>
              <a:t>Reporting Files </a:t>
            </a:r>
            <a:r>
              <a:rPr lang="en-US" dirty="0">
                <a:solidFill>
                  <a:schemeClr val="tx1">
                    <a:lumMod val="75000"/>
                    <a:lumOff val="25000"/>
                  </a:schemeClr>
                </a:solidFill>
              </a:rPr>
              <a:t>section includes:</a:t>
            </a:r>
          </a:p>
          <a:p>
            <a:pPr marL="1200150" lvl="2" indent="-285750">
              <a:buClr>
                <a:schemeClr val="accent1"/>
              </a:buClr>
              <a:buSzPct val="75000"/>
              <a:buFont typeface="Courier New" panose="02070309020205020404" pitchFamily="49" charset="0"/>
              <a:buChar char="o"/>
            </a:pPr>
            <a:r>
              <a:rPr lang="en-US" dirty="0">
                <a:solidFill>
                  <a:schemeClr val="tx1">
                    <a:lumMod val="75000"/>
                    <a:lumOff val="25000"/>
                  </a:schemeClr>
                </a:solidFill>
              </a:rPr>
              <a:t>Biobased and Sustainability Acquisition Contracts Workbooks</a:t>
            </a:r>
          </a:p>
          <a:p>
            <a:pPr marL="1200150" lvl="2" indent="-285750">
              <a:buClr>
                <a:schemeClr val="accent1"/>
              </a:buClr>
              <a:buSzPct val="75000"/>
              <a:buFont typeface="Courier New" panose="02070309020205020404" pitchFamily="49" charset="0"/>
              <a:buChar char="o"/>
            </a:pPr>
            <a:r>
              <a:rPr lang="en-US" dirty="0">
                <a:solidFill>
                  <a:schemeClr val="tx1">
                    <a:lumMod val="75000"/>
                    <a:lumOff val="25000"/>
                  </a:schemeClr>
                </a:solidFill>
              </a:rPr>
              <a:t>A Requirements Matrix, Reporting Requirements Crosswalk, and Energy and Water Goals Table to assist in understanding goals and requirements. </a:t>
            </a:r>
          </a:p>
          <a:p>
            <a:pPr marL="742950" lvl="1" indent="-285750">
              <a:buClr>
                <a:schemeClr val="accent1"/>
              </a:buClr>
              <a:buFont typeface="Arial" panose="020B0604020202020204" pitchFamily="34" charset="0"/>
              <a:buChar char="•"/>
            </a:pPr>
            <a:r>
              <a:rPr lang="en-US" dirty="0">
                <a:solidFill>
                  <a:schemeClr val="tx1">
                    <a:lumMod val="75000"/>
                    <a:lumOff val="25000"/>
                  </a:schemeClr>
                </a:solidFill>
              </a:rPr>
              <a:t>The Training Files section includes:</a:t>
            </a:r>
          </a:p>
          <a:p>
            <a:pPr marL="1200150" lvl="2" indent="-285750">
              <a:buClr>
                <a:schemeClr val="accent1"/>
              </a:buClr>
              <a:buSzPct val="75000"/>
              <a:buFont typeface="Courier New" panose="02070309020205020404" pitchFamily="49" charset="0"/>
              <a:buChar char="o"/>
            </a:pPr>
            <a:r>
              <a:rPr lang="en-US" dirty="0">
                <a:solidFill>
                  <a:schemeClr val="tx1">
                    <a:lumMod val="75000"/>
                    <a:lumOff val="25000"/>
                  </a:schemeClr>
                </a:solidFill>
              </a:rPr>
              <a:t>Short tutorial videos (e.g., </a:t>
            </a:r>
            <a:r>
              <a:rPr lang="en-US" i="1" dirty="0">
                <a:solidFill>
                  <a:schemeClr val="tx1">
                    <a:lumMod val="75000"/>
                    <a:lumOff val="25000"/>
                  </a:schemeClr>
                </a:solidFill>
              </a:rPr>
              <a:t>Narrative, QC/QC, Change Requests) </a:t>
            </a:r>
            <a:r>
              <a:rPr lang="en-US" dirty="0">
                <a:solidFill>
                  <a:schemeClr val="tx1">
                    <a:lumMod val="75000"/>
                    <a:lumOff val="25000"/>
                  </a:schemeClr>
                </a:solidFill>
              </a:rPr>
              <a:t>on submitting data and the narrative. </a:t>
            </a:r>
            <a:r>
              <a:rPr lang="en-US" i="1" dirty="0">
                <a:solidFill>
                  <a:schemeClr val="tx1">
                    <a:lumMod val="75000"/>
                    <a:lumOff val="25000"/>
                  </a:schemeClr>
                </a:solidFill>
              </a:rPr>
              <a:t> Please note that some resources such as the Site Sustainability Plan Module have not been updated to reflect recent narrative name changes and optional reporting categories. </a:t>
            </a:r>
          </a:p>
          <a:p>
            <a:pPr marL="0" marR="0">
              <a:lnSpc>
                <a:spcPct val="107000"/>
              </a:lnSpc>
              <a:spcAft>
                <a:spcPts val="800"/>
              </a:spcAft>
              <a:buNone/>
            </a:pPr>
            <a:r>
              <a:rPr lang="en-US" dirty="0">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2B64C51-F16B-A077-F9D5-DFD4B441F3D7}"/>
              </a:ext>
            </a:extLst>
          </p:cNvPr>
          <p:cNvPicPr>
            <a:picLocks noChangeAspect="1"/>
          </p:cNvPicPr>
          <p:nvPr/>
        </p:nvPicPr>
        <p:blipFill>
          <a:blip r:embed="rId2"/>
          <a:stretch>
            <a:fillRect/>
          </a:stretch>
        </p:blipFill>
        <p:spPr>
          <a:xfrm>
            <a:off x="2430558" y="4191000"/>
            <a:ext cx="6746682" cy="1845414"/>
          </a:xfrm>
          <a:prstGeom prst="rect">
            <a:avLst/>
          </a:prstGeom>
        </p:spPr>
      </p:pic>
    </p:spTree>
    <p:extLst>
      <p:ext uri="{BB962C8B-B14F-4D97-AF65-F5344CB8AC3E}">
        <p14:creationId xmlns:p14="http://schemas.microsoft.com/office/powerpoint/2010/main" val="4271731972"/>
      </p:ext>
    </p:extLst>
  </p:cSld>
  <p:clrMapOvr>
    <a:masterClrMapping/>
  </p:clrMapOvr>
</p:sld>
</file>

<file path=ppt/theme/theme1.xml><?xml version="1.0" encoding="utf-8"?>
<a:theme xmlns:a="http://schemas.openxmlformats.org/drawingml/2006/main" name="DOE Theme Colors">
  <a:themeElements>
    <a:clrScheme name="EITS Color Scheme">
      <a:dk1>
        <a:sysClr val="windowText" lastClr="000000"/>
      </a:dk1>
      <a:lt1>
        <a:sysClr val="window" lastClr="FFFFFF"/>
      </a:lt1>
      <a:dk2>
        <a:srgbClr val="121A1D"/>
      </a:dk2>
      <a:lt2>
        <a:srgbClr val="D2DBE0"/>
      </a:lt2>
      <a:accent1>
        <a:srgbClr val="003066"/>
      </a:accent1>
      <a:accent2>
        <a:srgbClr val="FFC416"/>
      </a:accent2>
      <a:accent3>
        <a:srgbClr val="004424"/>
      </a:accent3>
      <a:accent4>
        <a:srgbClr val="005496"/>
      </a:accent4>
      <a:accent5>
        <a:srgbClr val="90C853"/>
      </a:accent5>
      <a:accent6>
        <a:srgbClr val="466373"/>
      </a:accent6>
      <a:hlink>
        <a:srgbClr val="003279"/>
      </a:hlink>
      <a:folHlink>
        <a:srgbClr val="004B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cf76f155ced4ddcb4097134ff3c332f xmlns="8f44af2e-8a38-44cf-b457-90b087550117">
      <Terms xmlns="http://schemas.microsoft.com/office/infopath/2007/PartnerControls"/>
    </lcf76f155ced4ddcb4097134ff3c332f>
    <TaxCatchAll xmlns="0a20205c-0631-4ff0-81c6-46eee12fe7e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C76B753FD618A4DA036B54EA068B5FC" ma:contentTypeVersion="12" ma:contentTypeDescription="Create a new document." ma:contentTypeScope="" ma:versionID="b67b55cb0c81cce44521f673877e215f">
  <xsd:schema xmlns:xsd="http://www.w3.org/2001/XMLSchema" xmlns:xs="http://www.w3.org/2001/XMLSchema" xmlns:p="http://schemas.microsoft.com/office/2006/metadata/properties" xmlns:ns2="8f44af2e-8a38-44cf-b457-90b087550117" xmlns:ns3="0a20205c-0631-4ff0-81c6-46eee12fe7e9" targetNamespace="http://schemas.microsoft.com/office/2006/metadata/properties" ma:root="true" ma:fieldsID="cb443130379cc3a08e238564dccd0f9c" ns2:_="" ns3:_="">
    <xsd:import namespace="8f44af2e-8a38-44cf-b457-90b087550117"/>
    <xsd:import namespace="0a20205c-0631-4ff0-81c6-46eee12fe7e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44af2e-8a38-44cf-b457-90b08755011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26d46bd7-4a58-4bc0-a217-7245e6e70419"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a20205c-0631-4ff0-81c6-46eee12fe7e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787a69b-bd55-4b3b-9fd4-27400d019b6d}" ma:internalName="TaxCatchAll" ma:showField="CatchAllData" ma:web="533bc841-8d6f-48bb-a458-3846c46f7c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44BF56-C799-47DE-B097-42D0AC3F8454}">
  <ds:schemaRefs>
    <ds:schemaRef ds:uri="http://www.w3.org/XML/1998/namespace"/>
    <ds:schemaRef ds:uri="http://purl.org/dc/dcmitype/"/>
    <ds:schemaRef ds:uri="http://purl.org/dc/terms/"/>
    <ds:schemaRef ds:uri="http://schemas.microsoft.com/office/2006/documentManagement/types"/>
    <ds:schemaRef ds:uri="http://schemas.microsoft.com/office/2006/metadata/properties"/>
    <ds:schemaRef ds:uri="eda238f6-4fe3-404e-a276-e07b17d386f3"/>
    <ds:schemaRef ds:uri="http://schemas.openxmlformats.org/package/2006/metadata/core-properties"/>
    <ds:schemaRef ds:uri="http://purl.org/dc/elements/1.1/"/>
    <ds:schemaRef ds:uri="8f44af2e-8a38-44cf-b457-90b087550117"/>
    <ds:schemaRef ds:uri="http://schemas.microsoft.com/office/infopath/2007/PartnerControls"/>
    <ds:schemaRef ds:uri="0a20205c-0631-4ff0-81c6-46eee12fe7e9"/>
  </ds:schemaRefs>
</ds:datastoreItem>
</file>

<file path=customXml/itemProps2.xml><?xml version="1.0" encoding="utf-8"?>
<ds:datastoreItem xmlns:ds="http://schemas.openxmlformats.org/officeDocument/2006/customXml" ds:itemID="{735F73B9-ADEF-414C-80E1-D417C6224A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44af2e-8a38-44cf-b457-90b087550117"/>
    <ds:schemaRef ds:uri="0a20205c-0631-4ff0-81c6-46eee12fe7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4DC236-E05B-4765-B448-1E669F9B26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33083</TotalTime>
  <Words>800</Words>
  <Application>Microsoft Office PowerPoint</Application>
  <PresentationFormat>Widescreen</PresentationFormat>
  <Paragraphs>56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Courier New</vt:lpstr>
      <vt:lpstr>Segoe UI</vt:lpstr>
      <vt:lpstr>STIX Two Text</vt:lpstr>
      <vt:lpstr>DOE Theme Colors</vt:lpstr>
      <vt:lpstr>FY 2025 Sustainability Reporting Kick-Off</vt:lpstr>
      <vt:lpstr>SPO Changes</vt:lpstr>
      <vt:lpstr>FY 2025 Reporting</vt:lpstr>
      <vt:lpstr>Key FY25 Reporting Dates</vt:lpstr>
      <vt:lpstr>Dashboard Updates</vt:lpstr>
      <vt:lpstr>FY 2026 Energy &amp; Water Narrative Instructions</vt:lpstr>
      <vt:lpstr>Optional Energy and Water Narrative Sections</vt:lpstr>
      <vt:lpstr>Completing the Narrative </vt:lpstr>
      <vt:lpstr>Supporting Resources </vt:lpstr>
      <vt:lpstr>PowerPoint Presentation</vt:lpstr>
    </vt:vector>
  </TitlesOfParts>
  <Company>Booz Allen Hamilton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Tai, Jenny [USA]</dc:creator>
  <cp:lastModifiedBy>Silver, Jade</cp:lastModifiedBy>
  <cp:revision>1786</cp:revision>
  <cp:lastPrinted>2018-02-05T23:05:47Z</cp:lastPrinted>
  <dcterms:created xsi:type="dcterms:W3CDTF">2013-06-03T19:45:25Z</dcterms:created>
  <dcterms:modified xsi:type="dcterms:W3CDTF">2025-07-15T12:12:31Z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0x010100DC76B753FD618A4DA036B54EA068B5FC</vt:lpwstr>
  </property>
</Properties>
</file>