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modernComment_16A_50E9FA20.xml" ContentType="application/vnd.ms-powerpoint.comments+xml"/>
  <Override PartName="/ppt/comments/modernComment_177_CFBA2366.xml" ContentType="application/vnd.ms-powerpoint.comments+xml"/>
  <Override PartName="/ppt/notesSlides/notesSlide1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handoutMasterIdLst>
    <p:handoutMasterId r:id="rId29"/>
  </p:handoutMasterIdLst>
  <p:sldIdLst>
    <p:sldId id="369" r:id="rId2"/>
    <p:sldId id="378" r:id="rId3"/>
    <p:sldId id="356" r:id="rId4"/>
    <p:sldId id="287" r:id="rId5"/>
    <p:sldId id="299" r:id="rId6"/>
    <p:sldId id="368" r:id="rId7"/>
    <p:sldId id="370" r:id="rId8"/>
    <p:sldId id="371" r:id="rId9"/>
    <p:sldId id="348" r:id="rId10"/>
    <p:sldId id="372" r:id="rId11"/>
    <p:sldId id="373" r:id="rId12"/>
    <p:sldId id="376" r:id="rId13"/>
    <p:sldId id="289" r:id="rId14"/>
    <p:sldId id="374" r:id="rId15"/>
    <p:sldId id="359" r:id="rId16"/>
    <p:sldId id="366" r:id="rId17"/>
    <p:sldId id="361" r:id="rId18"/>
    <p:sldId id="362" r:id="rId19"/>
    <p:sldId id="375" r:id="rId20"/>
    <p:sldId id="363" r:id="rId21"/>
    <p:sldId id="377" r:id="rId22"/>
    <p:sldId id="309" r:id="rId23"/>
    <p:sldId id="354" r:id="rId24"/>
    <p:sldId id="367" r:id="rId25"/>
    <p:sldId id="355" r:id="rId26"/>
    <p:sldId id="265"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A333A29-91DA-BA09-11AF-28D61EC5A87D}" name="Rakoff, Martin (CONTR)" initials="RM(" userId="S::martin.rakoff@hq.doe.gov::21fb810b-fcc2-499e-82ac-0fec92f1ea67" providerId="AD"/>
  <p188:author id="{5E6C502B-5432-3A44-351F-2F2D429D7ED7}" name="Steve Bruno" initials="SB" userId="S::Steve.Bruno@Hq.Doe.Gov::eae59c26-64fb-4f61-a9ac-4f48cca1f4e6" providerId="AD"/>
  <p188:author id="{92171F35-C92F-1E0D-4AE6-D3F8FBE89FF2}" name="Heilman, Isabelle" initials="HI" userId="S::isabelle.heilman@hq.doe.gov::ee9ce4ca-f1b8-444b-a24c-42ce4b7a09ee" providerId="AD"/>
  <p188:author id="{537A204B-4D16-C801-4C8D-DD5B349A5442}" name="Shaker, Jessica (CONTR)" initials="S(" userId="S::jessica.shaker@hq.doe.gov::49517560-4988-4129-acd5-ecd6d8ee1a6e" providerId="AD"/>
  <p188:author id="{4C6902D0-9E6C-9E0F-BCCE-B183DE5BABE1}" name="Motamedi, Soudeh (CONTR)" initials="MS(" userId="S::Soudeh.Motamedi@hq.doe.gov::88c851d9-23d1-490c-bf93-a412ef2de4d0" providerId="AD"/>
  <p188:author id="{922E59DB-165D-B05C-E203-32B9F272A9F2}" name="Silver, Jade (CONTR)" initials="SJ(" userId="S::jade.silver@hq.doe.gov::6fd5e593-4c81-40a6-8831-e1672515a42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macdoje" initials="JCM" lastIdx="2" clrIdx="0"/>
  <p:cmAuthor id="7" name="Motamedi, Soudeh (CONTR)" initials="MS(" lastIdx="8" clrIdx="7">
    <p:extLst>
      <p:ext uri="{19B8F6BF-5375-455C-9EA6-DF929625EA0E}">
        <p15:presenceInfo xmlns:p15="http://schemas.microsoft.com/office/powerpoint/2012/main" userId="S::Soudeh.Motamedi@hq.doe.gov::88c851d9-23d1-490c-bf93-a412ef2de4d0" providerId="AD"/>
      </p:ext>
    </p:extLst>
  </p:cmAuthor>
  <p:cmAuthor id="1" name="Sustainability" initials="SPO" lastIdx="3" clrIdx="1">
    <p:extLst>
      <p:ext uri="{19B8F6BF-5375-455C-9EA6-DF929625EA0E}">
        <p15:presenceInfo xmlns:p15="http://schemas.microsoft.com/office/powerpoint/2012/main" userId="Sustainability" providerId="None"/>
      </p:ext>
    </p:extLst>
  </p:cmAuthor>
  <p:cmAuthor id="8" name="Adam Schwemin" initials="AS" lastIdx="5" clrIdx="8">
    <p:extLst>
      <p:ext uri="{19B8F6BF-5375-455C-9EA6-DF929625EA0E}">
        <p15:presenceInfo xmlns:p15="http://schemas.microsoft.com/office/powerpoint/2012/main" userId="S::ASchwemin@bcs-hq.com::3f1a9b81-b633-46e3-a14a-fd1a6f43d004" providerId="AD"/>
      </p:ext>
    </p:extLst>
  </p:cmAuthor>
  <p:cmAuthor id="2" name="JP" initials="JP" lastIdx="1" clrIdx="2">
    <p:extLst>
      <p:ext uri="{19B8F6BF-5375-455C-9EA6-DF929625EA0E}">
        <p15:presenceInfo xmlns:p15="http://schemas.microsoft.com/office/powerpoint/2012/main" userId="JP" providerId="None"/>
      </p:ext>
    </p:extLst>
  </p:cmAuthor>
  <p:cmAuthor id="3" name="Nguyen, Tien D. (CONTR)" initials="NTD(" lastIdx="1" clrIdx="3">
    <p:extLst>
      <p:ext uri="{19B8F6BF-5375-455C-9EA6-DF929625EA0E}">
        <p15:presenceInfo xmlns:p15="http://schemas.microsoft.com/office/powerpoint/2012/main" userId="S-1-5-21-2844929807-1687724802-988633214-250105" providerId="AD"/>
      </p:ext>
    </p:extLst>
  </p:cmAuthor>
  <p:cmAuthor id="4" name="Mendes, Charlotte F. (CONTR)" initials="MCF(" lastIdx="13" clrIdx="4">
    <p:extLst>
      <p:ext uri="{19B8F6BF-5375-455C-9EA6-DF929625EA0E}">
        <p15:presenceInfo xmlns:p15="http://schemas.microsoft.com/office/powerpoint/2012/main" userId="S::charlotte.mendes@hq.doe.gov::16ca4765-663f-43e1-966a-6a8ecc2b8303" providerId="AD"/>
      </p:ext>
    </p:extLst>
  </p:cmAuthor>
  <p:cmAuthor id="5" name="Heilman, Isabelle" initials="HI" lastIdx="2" clrIdx="5">
    <p:extLst>
      <p:ext uri="{19B8F6BF-5375-455C-9EA6-DF929625EA0E}">
        <p15:presenceInfo xmlns:p15="http://schemas.microsoft.com/office/powerpoint/2012/main" userId="S::isabelle.heilman@hq.doe.gov::ee9ce4ca-f1b8-444b-a24c-42ce4b7a09ee" providerId="AD"/>
      </p:ext>
    </p:extLst>
  </p:cmAuthor>
  <p:cmAuthor id="6" name="Jade Silver" initials="JS" lastIdx="13" clrIdx="6">
    <p:extLst>
      <p:ext uri="{19B8F6BF-5375-455C-9EA6-DF929625EA0E}">
        <p15:presenceInfo xmlns:p15="http://schemas.microsoft.com/office/powerpoint/2012/main" userId="Jade Silv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C8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B1BCD8-62DB-AD57-54E9-C821B95C4055}" v="5" dt="2024-09-17T16:03:13.481"/>
    <p1510:client id="{ECEE8E99-A95E-573D-A766-ECFAAB74BFF2}" v="138" dt="2024-09-17T16:16:43.9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1704" y="102"/>
      </p:cViewPr>
      <p:guideLst>
        <p:guide orient="horz" pos="2160"/>
        <p:guide pos="2880"/>
      </p:guideLst>
    </p:cSldViewPr>
  </p:slideViewPr>
  <p:notesTextViewPr>
    <p:cViewPr>
      <p:scale>
        <a:sx n="3" d="2"/>
        <a:sy n="3" d="2"/>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35" Type="http://schemas.microsoft.com/office/2015/10/relationships/revisionInfo" Target="revisionInfo.xml"/><Relationship Id="rId8" Type="http://schemas.openxmlformats.org/officeDocument/2006/relationships/slide" Target="slides/slide7.xml"/></Relationships>
</file>

<file path=ppt/comments/modernComment_16A_50E9FA20.xml><?xml version="1.0" encoding="utf-8"?>
<p188:cmLst xmlns:a="http://schemas.openxmlformats.org/drawingml/2006/main" xmlns:r="http://schemas.openxmlformats.org/officeDocument/2006/relationships" xmlns:p188="http://schemas.microsoft.com/office/powerpoint/2018/8/main">
  <p188:cm id="{C10CF344-3E0F-468A-BD1A-EBD0C7603CF9}" authorId="{92171F35-C92F-1E0D-4AE6-D3F8FBE89FF2}" status="resolved" created="2024-08-27T15:38:40.514" complete="100000">
    <ac:deMkLst xmlns:ac="http://schemas.microsoft.com/office/drawing/2013/main/command">
      <pc:docMk xmlns:pc="http://schemas.microsoft.com/office/powerpoint/2013/main/command"/>
      <pc:sldMk xmlns:pc="http://schemas.microsoft.com/office/powerpoint/2013/main/command" cId="1357511200" sldId="362"/>
      <ac:spMk id="2" creationId="{74E5C2BC-5852-2EA3-46B5-A409E88645DE}"/>
    </ac:deMkLst>
    <p188:txBody>
      <a:bodyPr/>
      <a:lstStyle/>
      <a:p>
        <a:r>
          <a:rPr lang="en-US"/>
          <a:t>Summarize other question in instructions [@Shaker, Jessica (CONTR)] </a:t>
        </a:r>
      </a:p>
    </p188:txBody>
  </p188:cm>
</p188:cmLst>
</file>

<file path=ppt/comments/modernComment_177_CFBA2366.xml><?xml version="1.0" encoding="utf-8"?>
<p188:cmLst xmlns:a="http://schemas.openxmlformats.org/drawingml/2006/main" xmlns:r="http://schemas.openxmlformats.org/officeDocument/2006/relationships" xmlns:p188="http://schemas.microsoft.com/office/powerpoint/2018/8/main">
  <p188:cm id="{37CDA8E7-4766-410E-BBF8-6C20947B73E0}" authorId="{92171F35-C92F-1E0D-4AE6-D3F8FBE89FF2}" status="resolved" created="2024-08-27T15:38:53.336" complete="100000">
    <pc:sldMkLst xmlns:pc="http://schemas.microsoft.com/office/powerpoint/2013/main/command">
      <pc:docMk/>
      <pc:sldMk cId="3485082470" sldId="375"/>
    </pc:sldMkLst>
    <p188:txBody>
      <a:bodyPr/>
      <a:lstStyle/>
      <a:p>
        <a:r>
          <a:rPr lang="en-US"/>
          <a:t>[@Shaker, Jessica (CONTR)] </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3B2BC6D-24B6-4275-A615-305ECEBA24A4}" type="datetimeFigureOut">
              <a:rPr lang="en-US" smtClean="0"/>
              <a:pPr/>
              <a:t>9/17/2024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48088DE-023A-44BC-AD56-1605761E44AE}" type="slidenum">
              <a:rPr lang="en-US" smtClean="0"/>
              <a:pPr/>
              <a:t>‹#›</a:t>
            </a:fld>
            <a:endParaRPr lang="en-US"/>
          </a:p>
        </p:txBody>
      </p:sp>
    </p:spTree>
    <p:extLst>
      <p:ext uri="{BB962C8B-B14F-4D97-AF65-F5344CB8AC3E}">
        <p14:creationId xmlns:p14="http://schemas.microsoft.com/office/powerpoint/2010/main" val="33094767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396EE4-973E-448A-843F-0245A03C5BC0}" type="datetimeFigureOut">
              <a:rPr lang="en-US" smtClean="0"/>
              <a:pPr/>
              <a:t>9/17/2024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6EEFB4-0A59-4AE9-80E6-2A10AE1B2105}" type="slidenum">
              <a:rPr lang="en-US" smtClean="0"/>
              <a:pPr/>
              <a:t>‹#›</a:t>
            </a:fld>
            <a:endParaRPr lang="en-US"/>
          </a:p>
        </p:txBody>
      </p:sp>
    </p:spTree>
    <p:extLst>
      <p:ext uri="{BB962C8B-B14F-4D97-AF65-F5344CB8AC3E}">
        <p14:creationId xmlns:p14="http://schemas.microsoft.com/office/powerpoint/2010/main" val="8520794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Rot="1" noChangeAspect="1" noTextEdit="1"/>
          </p:cNvSpPr>
          <p:nvPr>
            <p:ph type="sldImg"/>
          </p:nvPr>
        </p:nvSpPr>
        <p:spPr bwMode="auto">
          <a:noFill/>
          <a:ln>
            <a:solidFill>
              <a:srgbClr val="000000"/>
            </a:solidFill>
            <a:miter lim="800000"/>
            <a:headEnd/>
            <a:tailEnd/>
          </a:ln>
        </p:spPr>
      </p:sp>
      <p:sp>
        <p:nvSpPr>
          <p:cNvPr id="14338" name="Rectangle 3"/>
          <p:cNvSpPr>
            <a:spLocks noGrp="1"/>
          </p:cNvSpPr>
          <p:nvPr>
            <p:ph type="body" idx="1"/>
          </p:nvPr>
        </p:nvSpPr>
        <p:spPr>
          <a:noFill/>
          <a:ln/>
        </p:spPr>
        <p:txBody>
          <a:bodyPr/>
          <a:lstStyle/>
          <a:p>
            <a:endParaRPr lang="en-US"/>
          </a:p>
        </p:txBody>
      </p:sp>
    </p:spTree>
    <p:extLst>
      <p:ext uri="{BB962C8B-B14F-4D97-AF65-F5344CB8AC3E}">
        <p14:creationId xmlns:p14="http://schemas.microsoft.com/office/powerpoint/2010/main" val="2627536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6EEFB4-0A59-4AE9-80E6-2A10AE1B2105}" type="slidenum">
              <a:rPr lang="en-US" smtClean="0"/>
              <a:pPr/>
              <a:t>26</a:t>
            </a:fld>
            <a:endParaRPr lang="en-US"/>
          </a:p>
        </p:txBody>
      </p:sp>
    </p:spTree>
    <p:extLst>
      <p:ext uri="{BB962C8B-B14F-4D97-AF65-F5344CB8AC3E}">
        <p14:creationId xmlns:p14="http://schemas.microsoft.com/office/powerpoint/2010/main" val="217914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6EEFB4-0A59-4AE9-80E6-2A10AE1B2105}" type="slidenum">
              <a:rPr lang="en-US" smtClean="0"/>
              <a:pPr/>
              <a:t>4</a:t>
            </a:fld>
            <a:endParaRPr lang="en-US"/>
          </a:p>
        </p:txBody>
      </p:sp>
    </p:spTree>
    <p:extLst>
      <p:ext uri="{BB962C8B-B14F-4D97-AF65-F5344CB8AC3E}">
        <p14:creationId xmlns:p14="http://schemas.microsoft.com/office/powerpoint/2010/main" val="3671683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6EEFB4-0A59-4AE9-80E6-2A10AE1B2105}" type="slidenum">
              <a:rPr lang="en-US" smtClean="0"/>
              <a:pPr/>
              <a:t>5</a:t>
            </a:fld>
            <a:endParaRPr lang="en-US"/>
          </a:p>
        </p:txBody>
      </p:sp>
    </p:spTree>
    <p:extLst>
      <p:ext uri="{BB962C8B-B14F-4D97-AF65-F5344CB8AC3E}">
        <p14:creationId xmlns:p14="http://schemas.microsoft.com/office/powerpoint/2010/main" val="3019796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cs typeface="Arial" panose="020B0604020202020204" pitchFamily="34" charset="0"/>
            </a:endParaRPr>
          </a:p>
        </p:txBody>
      </p:sp>
      <p:sp>
        <p:nvSpPr>
          <p:cNvPr id="4" name="Slide Number Placeholder 3"/>
          <p:cNvSpPr>
            <a:spLocks noGrp="1"/>
          </p:cNvSpPr>
          <p:nvPr>
            <p:ph type="sldNum" sz="quarter" idx="5"/>
          </p:nvPr>
        </p:nvSpPr>
        <p:spPr/>
        <p:txBody>
          <a:bodyPr/>
          <a:lstStyle/>
          <a:p>
            <a:fld id="{666EEFB4-0A59-4AE9-80E6-2A10AE1B2105}" type="slidenum">
              <a:rPr lang="en-US" smtClean="0"/>
              <a:pPr/>
              <a:t>9</a:t>
            </a:fld>
            <a:endParaRPr lang="en-US"/>
          </a:p>
        </p:txBody>
      </p:sp>
    </p:spTree>
    <p:extLst>
      <p:ext uri="{BB962C8B-B14F-4D97-AF65-F5344CB8AC3E}">
        <p14:creationId xmlns:p14="http://schemas.microsoft.com/office/powerpoint/2010/main" val="18832008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cs typeface="Arial" panose="020B0604020202020204" pitchFamily="34" charset="0"/>
            </a:endParaRPr>
          </a:p>
        </p:txBody>
      </p:sp>
      <p:sp>
        <p:nvSpPr>
          <p:cNvPr id="4" name="Slide Number Placeholder 3"/>
          <p:cNvSpPr>
            <a:spLocks noGrp="1"/>
          </p:cNvSpPr>
          <p:nvPr>
            <p:ph type="sldNum" sz="quarter" idx="5"/>
          </p:nvPr>
        </p:nvSpPr>
        <p:spPr/>
        <p:txBody>
          <a:bodyPr/>
          <a:lstStyle/>
          <a:p>
            <a:fld id="{666EEFB4-0A59-4AE9-80E6-2A10AE1B2105}" type="slidenum">
              <a:rPr lang="en-US" smtClean="0"/>
              <a:pPr/>
              <a:t>12</a:t>
            </a:fld>
            <a:endParaRPr lang="en-US"/>
          </a:p>
        </p:txBody>
      </p:sp>
    </p:spTree>
    <p:extLst>
      <p:ext uri="{BB962C8B-B14F-4D97-AF65-F5344CB8AC3E}">
        <p14:creationId xmlns:p14="http://schemas.microsoft.com/office/powerpoint/2010/main" val="15433446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cs typeface="Arial" panose="020B0604020202020204" pitchFamily="34" charset="0"/>
            </a:endParaRPr>
          </a:p>
        </p:txBody>
      </p:sp>
      <p:sp>
        <p:nvSpPr>
          <p:cNvPr id="4" name="Slide Number Placeholder 3"/>
          <p:cNvSpPr>
            <a:spLocks noGrp="1"/>
          </p:cNvSpPr>
          <p:nvPr>
            <p:ph type="sldNum" sz="quarter" idx="5"/>
          </p:nvPr>
        </p:nvSpPr>
        <p:spPr/>
        <p:txBody>
          <a:bodyPr/>
          <a:lstStyle/>
          <a:p>
            <a:fld id="{666EEFB4-0A59-4AE9-80E6-2A10AE1B2105}" type="slidenum">
              <a:rPr lang="en-US" smtClean="0"/>
              <a:pPr/>
              <a:t>13</a:t>
            </a:fld>
            <a:endParaRPr lang="en-US"/>
          </a:p>
        </p:txBody>
      </p:sp>
    </p:spTree>
    <p:extLst>
      <p:ext uri="{BB962C8B-B14F-4D97-AF65-F5344CB8AC3E}">
        <p14:creationId xmlns:p14="http://schemas.microsoft.com/office/powerpoint/2010/main" val="4039545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6EEFB4-0A59-4AE9-80E6-2A10AE1B2105}" type="slidenum">
              <a:rPr lang="en-US" smtClean="0"/>
              <a:pPr/>
              <a:t>15</a:t>
            </a:fld>
            <a:endParaRPr lang="en-US"/>
          </a:p>
        </p:txBody>
      </p:sp>
    </p:spTree>
    <p:extLst>
      <p:ext uri="{BB962C8B-B14F-4D97-AF65-F5344CB8AC3E}">
        <p14:creationId xmlns:p14="http://schemas.microsoft.com/office/powerpoint/2010/main" val="2397140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6EEFB4-0A59-4AE9-80E6-2A10AE1B2105}" type="slidenum">
              <a:rPr lang="en-US" smtClean="0"/>
              <a:pPr/>
              <a:t>16</a:t>
            </a:fld>
            <a:endParaRPr lang="en-US"/>
          </a:p>
        </p:txBody>
      </p:sp>
    </p:spTree>
    <p:extLst>
      <p:ext uri="{BB962C8B-B14F-4D97-AF65-F5344CB8AC3E}">
        <p14:creationId xmlns:p14="http://schemas.microsoft.com/office/powerpoint/2010/main" val="29882639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6EEFB4-0A59-4AE9-80E6-2A10AE1B2105}" type="slidenum">
              <a:rPr lang="en-US" smtClean="0"/>
              <a:pPr/>
              <a:t>17</a:t>
            </a:fld>
            <a:endParaRPr lang="en-US"/>
          </a:p>
        </p:txBody>
      </p:sp>
    </p:spTree>
    <p:extLst>
      <p:ext uri="{BB962C8B-B14F-4D97-AF65-F5344CB8AC3E}">
        <p14:creationId xmlns:p14="http://schemas.microsoft.com/office/powerpoint/2010/main" val="19143490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Rectangle 19"/>
          <p:cNvSpPr/>
          <p:nvPr userDrawn="1"/>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15"/>
          <p:cNvSpPr/>
          <p:nvPr userDrawn="1"/>
        </p:nvSpPr>
        <p:spPr>
          <a:xfrm>
            <a:off x="0" y="6610350"/>
            <a:ext cx="9144000" cy="24765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Text Placeholder 9"/>
          <p:cNvSpPr txBox="1">
            <a:spLocks/>
          </p:cNvSpPr>
          <p:nvPr userDrawn="1"/>
        </p:nvSpPr>
        <p:spPr>
          <a:xfrm>
            <a:off x="130175" y="6616700"/>
            <a:ext cx="72866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fontAlgn="auto">
              <a:spcBef>
                <a:spcPct val="20000"/>
              </a:spcBef>
              <a:spcAft>
                <a:spcPts val="0"/>
              </a:spcAft>
              <a:buFont typeface="Arial"/>
              <a:buNone/>
              <a:defRPr/>
            </a:pPr>
            <a:r>
              <a:rPr lang="en-US"/>
              <a:t>Program Name or Ancillary Text</a:t>
            </a:r>
          </a:p>
        </p:txBody>
      </p:sp>
      <p:sp>
        <p:nvSpPr>
          <p:cNvPr id="10" name="Rectangle 22"/>
          <p:cNvSpPr>
            <a:spLocks noChangeArrowheads="1"/>
          </p:cNvSpPr>
          <p:nvPr userDrawn="1"/>
        </p:nvSpPr>
        <p:spPr bwMode="auto">
          <a:xfrm flipH="1" flipV="1">
            <a:off x="0" y="933450"/>
            <a:ext cx="9144000" cy="42863"/>
          </a:xfrm>
          <a:prstGeom prst="rect">
            <a:avLst/>
          </a:prstGeom>
          <a:solidFill>
            <a:srgbClr val="00A4E4"/>
          </a:solidFill>
          <a:ln w="9525" algn="ctr">
            <a:noFill/>
            <a:miter lim="800000"/>
            <a:headEnd/>
            <a:tailEnd/>
          </a:ln>
        </p:spPr>
        <p:txBody>
          <a:bodyPr rot="10800000" anchor="ctr"/>
          <a:lstStyle/>
          <a:p>
            <a:pPr algn="ctr" fontAlgn="auto">
              <a:spcBef>
                <a:spcPts val="0"/>
              </a:spcBef>
              <a:spcAft>
                <a:spcPts val="0"/>
              </a:spcAft>
              <a:defRPr/>
            </a:pPr>
            <a:endParaRPr lang="en-US">
              <a:solidFill>
                <a:schemeClr val="lt1"/>
              </a:solidFill>
              <a:latin typeface="+mn-lt"/>
            </a:endParaRPr>
          </a:p>
        </p:txBody>
      </p:sp>
      <p:sp>
        <p:nvSpPr>
          <p:cNvPr id="11" name="Text Placeholder 9"/>
          <p:cNvSpPr txBox="1">
            <a:spLocks/>
          </p:cNvSpPr>
          <p:nvPr userDrawn="1"/>
        </p:nvSpPr>
        <p:spPr>
          <a:xfrm>
            <a:off x="5476875" y="6616700"/>
            <a:ext cx="36671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algn="r" fontAlgn="auto">
              <a:spcBef>
                <a:spcPct val="20000"/>
              </a:spcBef>
              <a:spcAft>
                <a:spcPts val="0"/>
              </a:spcAft>
              <a:buFont typeface="Arial"/>
              <a:buNone/>
              <a:defRPr/>
            </a:pPr>
            <a:r>
              <a:rPr lang="en-US"/>
              <a:t>eere.energy.gov</a:t>
            </a:r>
          </a:p>
        </p:txBody>
      </p:sp>
      <p:pic>
        <p:nvPicPr>
          <p:cNvPr id="12" name="Picture 18" descr="doe_logo_ppt.png"/>
          <p:cNvPicPr>
            <a:picLocks noChangeAspect="1"/>
          </p:cNvPicPr>
          <p:nvPr userDrawn="1"/>
        </p:nvPicPr>
        <p:blipFill>
          <a:blip r:embed="rId2" cstate="print"/>
          <a:srcRect/>
          <a:stretch>
            <a:fillRect/>
          </a:stretch>
        </p:blipFill>
        <p:spPr bwMode="auto">
          <a:xfrm>
            <a:off x="6121400" y="276225"/>
            <a:ext cx="2743200" cy="412750"/>
          </a:xfrm>
          <a:prstGeom prst="rect">
            <a:avLst/>
          </a:prstGeom>
          <a:noFill/>
          <a:ln w="9525">
            <a:noFill/>
            <a:miter lim="800000"/>
            <a:headEnd/>
            <a:tailEnd/>
          </a:ln>
        </p:spPr>
      </p:pic>
      <p:sp>
        <p:nvSpPr>
          <p:cNvPr id="13" name="Rectangle 20"/>
          <p:cNvSpPr/>
          <p:nvPr userDrawn="1"/>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7"/>
          <p:cNvSpPr/>
          <p:nvPr userDrawn="1"/>
        </p:nvSpPr>
        <p:spPr>
          <a:xfrm>
            <a:off x="0" y="6456363"/>
            <a:ext cx="9144000" cy="40163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6"/>
          <p:cNvSpPr/>
          <p:nvPr userDrawn="1"/>
        </p:nvSpPr>
        <p:spPr>
          <a:xfrm flipH="1">
            <a:off x="0" y="5092700"/>
            <a:ext cx="9144000" cy="136366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ectangle 22"/>
          <p:cNvSpPr>
            <a:spLocks noChangeArrowheads="1"/>
          </p:cNvSpPr>
          <p:nvPr userDrawn="1"/>
        </p:nvSpPr>
        <p:spPr bwMode="auto">
          <a:xfrm flipH="1" flipV="1">
            <a:off x="0" y="933450"/>
            <a:ext cx="9144000" cy="42863"/>
          </a:xfrm>
          <a:prstGeom prst="rect">
            <a:avLst/>
          </a:prstGeom>
          <a:solidFill>
            <a:srgbClr val="00A4E4"/>
          </a:solidFill>
          <a:ln w="9525" algn="ctr">
            <a:noFill/>
            <a:miter lim="800000"/>
            <a:headEnd/>
            <a:tailEnd/>
          </a:ln>
        </p:spPr>
        <p:txBody>
          <a:bodyPr rot="10800000" anchor="ctr"/>
          <a:lstStyle/>
          <a:p>
            <a:pPr algn="ctr" fontAlgn="auto">
              <a:spcBef>
                <a:spcPts val="0"/>
              </a:spcBef>
              <a:spcAft>
                <a:spcPts val="0"/>
              </a:spcAft>
              <a:defRPr/>
            </a:pPr>
            <a:endParaRPr lang="en-US">
              <a:solidFill>
                <a:schemeClr val="lt1"/>
              </a:solidFill>
              <a:latin typeface="+mn-lt"/>
            </a:endParaRPr>
          </a:p>
        </p:txBody>
      </p:sp>
      <p:pic>
        <p:nvPicPr>
          <p:cNvPr id="17" name="Picture 24"/>
          <p:cNvPicPr>
            <a:picLocks noChangeAspect="1" noChangeArrowheads="1"/>
          </p:cNvPicPr>
          <p:nvPr userDrawn="1"/>
        </p:nvPicPr>
        <p:blipFill>
          <a:blip r:embed="rId3" cstate="print"/>
          <a:srcRect l="30333" t="2467" b="49693"/>
          <a:stretch>
            <a:fillRect/>
          </a:stretch>
        </p:blipFill>
        <p:spPr bwMode="auto">
          <a:xfrm>
            <a:off x="0" y="965200"/>
            <a:ext cx="9144000" cy="4184650"/>
          </a:xfrm>
          <a:prstGeom prst="rect">
            <a:avLst/>
          </a:prstGeom>
          <a:noFill/>
          <a:ln w="9525">
            <a:noFill/>
            <a:miter lim="800000"/>
            <a:headEnd/>
            <a:tailEnd/>
          </a:ln>
        </p:spPr>
      </p:pic>
      <p:sp>
        <p:nvSpPr>
          <p:cNvPr id="2" name="Title 1"/>
          <p:cNvSpPr>
            <a:spLocks noGrp="1"/>
          </p:cNvSpPr>
          <p:nvPr>
            <p:ph type="ctrTitle"/>
          </p:nvPr>
        </p:nvSpPr>
        <p:spPr>
          <a:xfrm>
            <a:off x="202680" y="147797"/>
            <a:ext cx="5626620" cy="603505"/>
          </a:xfrm>
          <a:prstGeom prst="rect">
            <a:avLst/>
          </a:prstGeom>
        </p:spPr>
        <p:txBody>
          <a:bodyPr lIns="0" rIns="0">
            <a:normAutofit/>
          </a:bodyPr>
          <a:lstStyle>
            <a:lvl1pPr algn="l">
              <a:defRPr sz="1600">
                <a:solidFill>
                  <a:srgbClr val="FFFFFF"/>
                </a:solidFill>
                <a:latin typeface="Arial Narrow"/>
                <a:cs typeface="Arial Narrow"/>
              </a:defRPr>
            </a:lvl1pPr>
          </a:lstStyle>
          <a:p>
            <a:r>
              <a:rPr lang="en-US"/>
              <a:t>Click to edit Master title style</a:t>
            </a:r>
          </a:p>
        </p:txBody>
      </p:sp>
      <p:sp>
        <p:nvSpPr>
          <p:cNvPr id="3" name="Subtitle 2"/>
          <p:cNvSpPr>
            <a:spLocks noGrp="1"/>
          </p:cNvSpPr>
          <p:nvPr>
            <p:ph type="subTitle" idx="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8" name="Text Placeholder 17"/>
          <p:cNvSpPr>
            <a:spLocks noGrp="1"/>
          </p:cNvSpPr>
          <p:nvPr>
            <p:ph type="body" sz="quarter" idx="10"/>
          </p:nvPr>
        </p:nvSpPr>
        <p:spPr>
          <a:xfrm>
            <a:off x="6054500" y="5206075"/>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defRPr>
            </a:lvl1pPr>
          </a:lstStyle>
          <a:p>
            <a:pPr lvl="0"/>
            <a:r>
              <a:rPr lang="en-US" noProof="0"/>
              <a:t>Click to edit Master text styles</a:t>
            </a:r>
          </a:p>
        </p:txBody>
      </p:sp>
      <p:sp>
        <p:nvSpPr>
          <p:cNvPr id="24" name="Text Placeholder 22"/>
          <p:cNvSpPr>
            <a:spLocks noGrp="1"/>
          </p:cNvSpPr>
          <p:nvPr>
            <p:ph type="body" sz="quarter" idx="12"/>
          </p:nvPr>
        </p:nvSpPr>
        <p:spPr>
          <a:xfrm>
            <a:off x="6054450" y="554350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Arial Narrow"/>
                <a:cs typeface="Arial Narrow"/>
              </a:defRPr>
            </a:lvl1pPr>
          </a:lstStyle>
          <a:p>
            <a:pPr lvl="0"/>
            <a:r>
              <a:rPr lang="en-US" noProof="0"/>
              <a:t>Click to edit Master text styles</a:t>
            </a:r>
          </a:p>
        </p:txBody>
      </p:sp>
      <p:sp>
        <p:nvSpPr>
          <p:cNvPr id="19" name="Text Placeholder 18"/>
          <p:cNvSpPr>
            <a:spLocks noGrp="1"/>
          </p:cNvSpPr>
          <p:nvPr>
            <p:ph type="body" sz="quarter" idx="13"/>
          </p:nvPr>
        </p:nvSpPr>
        <p:spPr>
          <a:xfrm>
            <a:off x="168100" y="5672913"/>
            <a:ext cx="1390650" cy="288687"/>
          </a:xfrm>
        </p:spPr>
        <p:txBody>
          <a:bodyPr>
            <a:normAutofit/>
          </a:bodyPr>
          <a:lstStyle>
            <a:lvl1pPr>
              <a:buNone/>
              <a:defRPr sz="1200">
                <a:solidFill>
                  <a:schemeClr val="bg1"/>
                </a:solidFill>
                <a:latin typeface="Arial Narrow" pitchFamily="34" charset="0"/>
              </a:defRPr>
            </a:lvl1pPr>
            <a:lvl5pPr>
              <a:defRPr/>
            </a:lvl5pPr>
          </a:lstStyle>
          <a:p>
            <a:pPr lvl="0"/>
            <a:r>
              <a:rPr lang="en-US"/>
              <a:t>Click to edit Master text styles</a:t>
            </a:r>
          </a:p>
        </p:txBody>
      </p:sp>
      <p:pic>
        <p:nvPicPr>
          <p:cNvPr id="23" name="Picture 22" descr="New_DOE_Logo_Color-White-Text_060208.png"/>
          <p:cNvPicPr>
            <a:picLocks noChangeAspect="1"/>
          </p:cNvPicPr>
          <p:nvPr userDrawn="1"/>
        </p:nvPicPr>
        <p:blipFill>
          <a:blip r:embed="rId4" cstate="print"/>
          <a:stretch>
            <a:fillRect/>
          </a:stretch>
        </p:blipFill>
        <p:spPr>
          <a:xfrm>
            <a:off x="6781800" y="152400"/>
            <a:ext cx="2133600" cy="58272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7" name="Rectangle 19"/>
          <p:cNvSpPr/>
          <p:nvPr userDrawn="1"/>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15"/>
          <p:cNvSpPr/>
          <p:nvPr userDrawn="1"/>
        </p:nvSpPr>
        <p:spPr>
          <a:xfrm>
            <a:off x="0" y="6610350"/>
            <a:ext cx="9144000" cy="24765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Text Placeholder 9"/>
          <p:cNvSpPr txBox="1">
            <a:spLocks/>
          </p:cNvSpPr>
          <p:nvPr userDrawn="1"/>
        </p:nvSpPr>
        <p:spPr>
          <a:xfrm>
            <a:off x="130175" y="6616700"/>
            <a:ext cx="72866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fontAlgn="auto">
              <a:spcBef>
                <a:spcPct val="20000"/>
              </a:spcBef>
              <a:spcAft>
                <a:spcPts val="0"/>
              </a:spcAft>
              <a:buFont typeface="Arial"/>
              <a:buNone/>
              <a:defRPr/>
            </a:pPr>
            <a:r>
              <a:rPr lang="en-US"/>
              <a:t>Program Name or Ancillary Text</a:t>
            </a:r>
          </a:p>
        </p:txBody>
      </p:sp>
      <p:sp>
        <p:nvSpPr>
          <p:cNvPr id="10" name="Rectangle 22"/>
          <p:cNvSpPr>
            <a:spLocks noChangeArrowheads="1"/>
          </p:cNvSpPr>
          <p:nvPr userDrawn="1"/>
        </p:nvSpPr>
        <p:spPr bwMode="auto">
          <a:xfrm flipH="1" flipV="1">
            <a:off x="0" y="933450"/>
            <a:ext cx="9144000" cy="42863"/>
          </a:xfrm>
          <a:prstGeom prst="rect">
            <a:avLst/>
          </a:prstGeom>
          <a:solidFill>
            <a:srgbClr val="00A4E4"/>
          </a:solidFill>
          <a:ln w="9525" algn="ctr">
            <a:noFill/>
            <a:miter lim="800000"/>
            <a:headEnd/>
            <a:tailEnd/>
          </a:ln>
        </p:spPr>
        <p:txBody>
          <a:bodyPr rot="10800000" anchor="ctr"/>
          <a:lstStyle/>
          <a:p>
            <a:pPr algn="ctr" fontAlgn="auto">
              <a:spcBef>
                <a:spcPts val="0"/>
              </a:spcBef>
              <a:spcAft>
                <a:spcPts val="0"/>
              </a:spcAft>
              <a:defRPr/>
            </a:pPr>
            <a:endParaRPr lang="en-US">
              <a:solidFill>
                <a:schemeClr val="lt1"/>
              </a:solidFill>
              <a:latin typeface="+mn-lt"/>
            </a:endParaRPr>
          </a:p>
        </p:txBody>
      </p:sp>
      <p:sp>
        <p:nvSpPr>
          <p:cNvPr id="11" name="Text Placeholder 9"/>
          <p:cNvSpPr txBox="1">
            <a:spLocks/>
          </p:cNvSpPr>
          <p:nvPr userDrawn="1"/>
        </p:nvSpPr>
        <p:spPr>
          <a:xfrm>
            <a:off x="5476875" y="6616700"/>
            <a:ext cx="36671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algn="r" fontAlgn="auto">
              <a:spcBef>
                <a:spcPct val="20000"/>
              </a:spcBef>
              <a:spcAft>
                <a:spcPts val="0"/>
              </a:spcAft>
              <a:buFont typeface="Arial"/>
              <a:buNone/>
              <a:defRPr/>
            </a:pPr>
            <a:r>
              <a:rPr lang="en-US"/>
              <a:t>eere.energy.gov</a:t>
            </a:r>
          </a:p>
        </p:txBody>
      </p:sp>
      <p:pic>
        <p:nvPicPr>
          <p:cNvPr id="12" name="Picture 18" descr="doe_logo_ppt.png"/>
          <p:cNvPicPr>
            <a:picLocks noChangeAspect="1"/>
          </p:cNvPicPr>
          <p:nvPr userDrawn="1"/>
        </p:nvPicPr>
        <p:blipFill>
          <a:blip r:embed="rId2" cstate="print"/>
          <a:srcRect/>
          <a:stretch>
            <a:fillRect/>
          </a:stretch>
        </p:blipFill>
        <p:spPr bwMode="auto">
          <a:xfrm>
            <a:off x="6121400" y="276225"/>
            <a:ext cx="2743200" cy="412750"/>
          </a:xfrm>
          <a:prstGeom prst="rect">
            <a:avLst/>
          </a:prstGeom>
          <a:noFill/>
          <a:ln w="9525">
            <a:noFill/>
            <a:miter lim="800000"/>
            <a:headEnd/>
            <a:tailEnd/>
          </a:ln>
        </p:spPr>
      </p:pic>
      <p:sp>
        <p:nvSpPr>
          <p:cNvPr id="13" name="Rectangle 20"/>
          <p:cNvSpPr/>
          <p:nvPr userDrawn="1"/>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7"/>
          <p:cNvSpPr/>
          <p:nvPr userDrawn="1"/>
        </p:nvSpPr>
        <p:spPr>
          <a:xfrm>
            <a:off x="0" y="6456363"/>
            <a:ext cx="9144000" cy="40163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6"/>
          <p:cNvSpPr/>
          <p:nvPr userDrawn="1"/>
        </p:nvSpPr>
        <p:spPr>
          <a:xfrm flipH="1">
            <a:off x="0" y="5092700"/>
            <a:ext cx="9144000" cy="136366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ectangle 22"/>
          <p:cNvSpPr>
            <a:spLocks noChangeArrowheads="1"/>
          </p:cNvSpPr>
          <p:nvPr userDrawn="1"/>
        </p:nvSpPr>
        <p:spPr bwMode="auto">
          <a:xfrm flipH="1" flipV="1">
            <a:off x="0" y="933450"/>
            <a:ext cx="9144000" cy="42863"/>
          </a:xfrm>
          <a:prstGeom prst="rect">
            <a:avLst/>
          </a:prstGeom>
          <a:solidFill>
            <a:srgbClr val="00A4E4"/>
          </a:solidFill>
          <a:ln w="9525" algn="ctr">
            <a:noFill/>
            <a:miter lim="800000"/>
            <a:headEnd/>
            <a:tailEnd/>
          </a:ln>
        </p:spPr>
        <p:txBody>
          <a:bodyPr rot="10800000" anchor="ctr"/>
          <a:lstStyle/>
          <a:p>
            <a:pPr algn="ctr" fontAlgn="auto">
              <a:spcBef>
                <a:spcPts val="0"/>
              </a:spcBef>
              <a:spcAft>
                <a:spcPts val="0"/>
              </a:spcAft>
              <a:defRPr/>
            </a:pPr>
            <a:endParaRPr lang="en-US">
              <a:solidFill>
                <a:schemeClr val="lt1"/>
              </a:solidFill>
              <a:latin typeface="+mn-lt"/>
            </a:endParaRPr>
          </a:p>
        </p:txBody>
      </p:sp>
      <p:pic>
        <p:nvPicPr>
          <p:cNvPr id="17" name="Picture 24"/>
          <p:cNvPicPr>
            <a:picLocks noChangeAspect="1" noChangeArrowheads="1"/>
          </p:cNvPicPr>
          <p:nvPr userDrawn="1"/>
        </p:nvPicPr>
        <p:blipFill>
          <a:blip r:embed="rId3" cstate="print"/>
          <a:srcRect l="30333" t="2467" b="49693"/>
          <a:stretch>
            <a:fillRect/>
          </a:stretch>
        </p:blipFill>
        <p:spPr bwMode="auto">
          <a:xfrm>
            <a:off x="0" y="965200"/>
            <a:ext cx="9144000" cy="4184650"/>
          </a:xfrm>
          <a:prstGeom prst="rect">
            <a:avLst/>
          </a:prstGeom>
          <a:noFill/>
          <a:ln w="9525">
            <a:noFill/>
            <a:miter lim="800000"/>
            <a:headEnd/>
            <a:tailEnd/>
          </a:ln>
        </p:spPr>
      </p:pic>
      <p:sp>
        <p:nvSpPr>
          <p:cNvPr id="2" name="Title 1"/>
          <p:cNvSpPr>
            <a:spLocks noGrp="1"/>
          </p:cNvSpPr>
          <p:nvPr>
            <p:ph type="ctrTitle"/>
          </p:nvPr>
        </p:nvSpPr>
        <p:spPr>
          <a:xfrm>
            <a:off x="202680" y="147797"/>
            <a:ext cx="5626620" cy="603505"/>
          </a:xfrm>
          <a:prstGeom prst="rect">
            <a:avLst/>
          </a:prstGeom>
        </p:spPr>
        <p:txBody>
          <a:bodyPr lIns="0" rIns="0">
            <a:normAutofit/>
          </a:bodyPr>
          <a:lstStyle>
            <a:lvl1pPr algn="l">
              <a:defRPr sz="1600">
                <a:solidFill>
                  <a:srgbClr val="FFFFFF"/>
                </a:solidFill>
                <a:latin typeface="Arial Narrow"/>
                <a:cs typeface="Arial Narrow"/>
              </a:defRPr>
            </a:lvl1pPr>
          </a:lstStyle>
          <a:p>
            <a:r>
              <a:rPr lang="en-US"/>
              <a:t>Click to edit Master title style</a:t>
            </a:r>
          </a:p>
        </p:txBody>
      </p:sp>
      <p:sp>
        <p:nvSpPr>
          <p:cNvPr id="3" name="Subtitle 2"/>
          <p:cNvSpPr>
            <a:spLocks noGrp="1"/>
          </p:cNvSpPr>
          <p:nvPr>
            <p:ph type="subTitle" idx="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8" name="Text Placeholder 17"/>
          <p:cNvSpPr>
            <a:spLocks noGrp="1"/>
          </p:cNvSpPr>
          <p:nvPr>
            <p:ph type="body" sz="quarter" idx="10"/>
          </p:nvPr>
        </p:nvSpPr>
        <p:spPr>
          <a:xfrm>
            <a:off x="6054500" y="5206075"/>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defRPr>
            </a:lvl1pPr>
          </a:lstStyle>
          <a:p>
            <a:pPr lvl="0"/>
            <a:r>
              <a:rPr lang="en-US" noProof="0"/>
              <a:t>Click to edit Master text styles</a:t>
            </a:r>
          </a:p>
        </p:txBody>
      </p:sp>
      <p:sp>
        <p:nvSpPr>
          <p:cNvPr id="24" name="Text Placeholder 22"/>
          <p:cNvSpPr>
            <a:spLocks noGrp="1"/>
          </p:cNvSpPr>
          <p:nvPr>
            <p:ph type="body" sz="quarter" idx="12"/>
          </p:nvPr>
        </p:nvSpPr>
        <p:spPr>
          <a:xfrm>
            <a:off x="6054450" y="554350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Arial Narrow"/>
                <a:cs typeface="Arial Narrow"/>
              </a:defRPr>
            </a:lvl1pPr>
          </a:lstStyle>
          <a:p>
            <a:pPr lvl="0"/>
            <a:r>
              <a:rPr lang="en-US" noProof="0"/>
              <a:t>Click to edit Master text styles</a:t>
            </a:r>
          </a:p>
        </p:txBody>
      </p:sp>
      <p:sp>
        <p:nvSpPr>
          <p:cNvPr id="19" name="Text Placeholder 18"/>
          <p:cNvSpPr>
            <a:spLocks noGrp="1"/>
          </p:cNvSpPr>
          <p:nvPr>
            <p:ph type="body" sz="quarter" idx="13"/>
          </p:nvPr>
        </p:nvSpPr>
        <p:spPr>
          <a:xfrm>
            <a:off x="168100" y="5672913"/>
            <a:ext cx="1390650" cy="288687"/>
          </a:xfrm>
        </p:spPr>
        <p:txBody>
          <a:bodyPr>
            <a:normAutofit/>
          </a:bodyPr>
          <a:lstStyle>
            <a:lvl1pPr>
              <a:buNone/>
              <a:defRPr sz="1200">
                <a:solidFill>
                  <a:schemeClr val="bg1"/>
                </a:solidFill>
                <a:latin typeface="Arial Narrow" pitchFamily="34" charset="0"/>
              </a:defRPr>
            </a:lvl1pPr>
            <a:lvl5pPr>
              <a:defRPr/>
            </a:lvl5pPr>
          </a:lstStyle>
          <a:p>
            <a:pPr lvl="0"/>
            <a:r>
              <a:rPr lang="en-US"/>
              <a:t>Click to edit Master text styles</a:t>
            </a:r>
          </a:p>
        </p:txBody>
      </p:sp>
      <p:pic>
        <p:nvPicPr>
          <p:cNvPr id="23" name="Picture 22" descr="New_DOE_Logo_Color-White-Text_060208.png"/>
          <p:cNvPicPr>
            <a:picLocks noChangeAspect="1"/>
          </p:cNvPicPr>
          <p:nvPr userDrawn="1"/>
        </p:nvPicPr>
        <p:blipFill>
          <a:blip r:embed="rId4" cstate="print"/>
          <a:stretch>
            <a:fillRect/>
          </a:stretch>
        </p:blipFill>
        <p:spPr>
          <a:xfrm>
            <a:off x="6781800" y="152400"/>
            <a:ext cx="2133600" cy="582720"/>
          </a:xfrm>
          <a:prstGeom prst="rect">
            <a:avLst/>
          </a:prstGeom>
        </p:spPr>
      </p:pic>
    </p:spTree>
    <p:extLst>
      <p:ext uri="{BB962C8B-B14F-4D97-AF65-F5344CB8AC3E}">
        <p14:creationId xmlns:p14="http://schemas.microsoft.com/office/powerpoint/2010/main" val="3239807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sp>
        <p:nvSpPr>
          <p:cNvPr id="7" name="Rectangle 19"/>
          <p:cNvSpPr/>
          <p:nvPr userDrawn="1"/>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15"/>
          <p:cNvSpPr/>
          <p:nvPr userDrawn="1"/>
        </p:nvSpPr>
        <p:spPr>
          <a:xfrm>
            <a:off x="0" y="6610350"/>
            <a:ext cx="9144000" cy="24765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Text Placeholder 9"/>
          <p:cNvSpPr txBox="1">
            <a:spLocks/>
          </p:cNvSpPr>
          <p:nvPr userDrawn="1"/>
        </p:nvSpPr>
        <p:spPr>
          <a:xfrm>
            <a:off x="130175" y="6616700"/>
            <a:ext cx="72866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fontAlgn="auto">
              <a:spcBef>
                <a:spcPct val="20000"/>
              </a:spcBef>
              <a:spcAft>
                <a:spcPts val="0"/>
              </a:spcAft>
              <a:buFont typeface="Arial"/>
              <a:buNone/>
              <a:defRPr/>
            </a:pPr>
            <a:r>
              <a:rPr lang="en-US"/>
              <a:t>Program Name or Ancillary Text</a:t>
            </a:r>
          </a:p>
        </p:txBody>
      </p:sp>
      <p:sp>
        <p:nvSpPr>
          <p:cNvPr id="10" name="Rectangle 22"/>
          <p:cNvSpPr>
            <a:spLocks noChangeArrowheads="1"/>
          </p:cNvSpPr>
          <p:nvPr userDrawn="1"/>
        </p:nvSpPr>
        <p:spPr bwMode="auto">
          <a:xfrm flipH="1" flipV="1">
            <a:off x="0" y="933450"/>
            <a:ext cx="9144000" cy="42863"/>
          </a:xfrm>
          <a:prstGeom prst="rect">
            <a:avLst/>
          </a:prstGeom>
          <a:solidFill>
            <a:srgbClr val="00A4E4"/>
          </a:solidFill>
          <a:ln w="9525" algn="ctr">
            <a:noFill/>
            <a:miter lim="800000"/>
            <a:headEnd/>
            <a:tailEnd/>
          </a:ln>
        </p:spPr>
        <p:txBody>
          <a:bodyPr rot="10800000" anchor="ctr"/>
          <a:lstStyle/>
          <a:p>
            <a:pPr algn="ctr" fontAlgn="auto">
              <a:spcBef>
                <a:spcPts val="0"/>
              </a:spcBef>
              <a:spcAft>
                <a:spcPts val="0"/>
              </a:spcAft>
              <a:defRPr/>
            </a:pPr>
            <a:endParaRPr lang="en-US">
              <a:solidFill>
                <a:schemeClr val="lt1"/>
              </a:solidFill>
              <a:latin typeface="+mn-lt"/>
            </a:endParaRPr>
          </a:p>
        </p:txBody>
      </p:sp>
      <p:sp>
        <p:nvSpPr>
          <p:cNvPr id="11" name="Text Placeholder 9"/>
          <p:cNvSpPr txBox="1">
            <a:spLocks/>
          </p:cNvSpPr>
          <p:nvPr userDrawn="1"/>
        </p:nvSpPr>
        <p:spPr>
          <a:xfrm>
            <a:off x="5476875" y="6616700"/>
            <a:ext cx="36671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algn="r" fontAlgn="auto">
              <a:spcBef>
                <a:spcPct val="20000"/>
              </a:spcBef>
              <a:spcAft>
                <a:spcPts val="0"/>
              </a:spcAft>
              <a:buFont typeface="Arial"/>
              <a:buNone/>
              <a:defRPr/>
            </a:pPr>
            <a:r>
              <a:rPr lang="en-US"/>
              <a:t>eere.energy.gov</a:t>
            </a:r>
          </a:p>
        </p:txBody>
      </p:sp>
      <p:pic>
        <p:nvPicPr>
          <p:cNvPr id="12" name="Picture 18" descr="doe_logo_ppt.png"/>
          <p:cNvPicPr>
            <a:picLocks noChangeAspect="1"/>
          </p:cNvPicPr>
          <p:nvPr userDrawn="1"/>
        </p:nvPicPr>
        <p:blipFill>
          <a:blip r:embed="rId2" cstate="print"/>
          <a:srcRect/>
          <a:stretch>
            <a:fillRect/>
          </a:stretch>
        </p:blipFill>
        <p:spPr bwMode="auto">
          <a:xfrm>
            <a:off x="6121400" y="276225"/>
            <a:ext cx="2743200" cy="412750"/>
          </a:xfrm>
          <a:prstGeom prst="rect">
            <a:avLst/>
          </a:prstGeom>
          <a:noFill/>
          <a:ln w="9525">
            <a:noFill/>
            <a:miter lim="800000"/>
            <a:headEnd/>
            <a:tailEnd/>
          </a:ln>
        </p:spPr>
      </p:pic>
      <p:sp>
        <p:nvSpPr>
          <p:cNvPr id="13" name="Rectangle 20"/>
          <p:cNvSpPr/>
          <p:nvPr userDrawn="1"/>
        </p:nvSpPr>
        <p:spPr>
          <a:xfrm>
            <a:off x="0" y="0"/>
            <a:ext cx="9144000" cy="927100"/>
          </a:xfrm>
          <a:prstGeom prst="rect">
            <a:avLst/>
          </a:prstGeom>
          <a:solidFill>
            <a:srgbClr val="00793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7"/>
          <p:cNvSpPr/>
          <p:nvPr userDrawn="1"/>
        </p:nvSpPr>
        <p:spPr>
          <a:xfrm>
            <a:off x="0" y="6456363"/>
            <a:ext cx="9144000" cy="401637"/>
          </a:xfrm>
          <a:prstGeom prst="rect">
            <a:avLst/>
          </a:prstGeom>
          <a:solidFill>
            <a:srgbClr val="99CC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6"/>
          <p:cNvSpPr/>
          <p:nvPr userDrawn="1"/>
        </p:nvSpPr>
        <p:spPr>
          <a:xfrm flipH="1">
            <a:off x="0" y="5092700"/>
            <a:ext cx="9144000" cy="1363663"/>
          </a:xfrm>
          <a:prstGeom prst="rect">
            <a:avLst/>
          </a:prstGeom>
          <a:solidFill>
            <a:srgbClr val="00793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ectangle 22"/>
          <p:cNvSpPr>
            <a:spLocks noChangeArrowheads="1"/>
          </p:cNvSpPr>
          <p:nvPr userDrawn="1"/>
        </p:nvSpPr>
        <p:spPr bwMode="auto">
          <a:xfrm flipH="1" flipV="1">
            <a:off x="0" y="933450"/>
            <a:ext cx="9144000" cy="42863"/>
          </a:xfrm>
          <a:prstGeom prst="rect">
            <a:avLst/>
          </a:prstGeom>
          <a:solidFill>
            <a:srgbClr val="99CC00"/>
          </a:solidFill>
          <a:ln w="9525" algn="ctr">
            <a:noFill/>
            <a:miter lim="800000"/>
            <a:headEnd/>
            <a:tailEnd/>
          </a:ln>
        </p:spPr>
        <p:txBody>
          <a:bodyPr rot="10800000" anchor="ctr"/>
          <a:lstStyle/>
          <a:p>
            <a:pPr algn="ctr" fontAlgn="auto">
              <a:spcBef>
                <a:spcPts val="0"/>
              </a:spcBef>
              <a:spcAft>
                <a:spcPts val="0"/>
              </a:spcAft>
              <a:defRPr/>
            </a:pPr>
            <a:endParaRPr lang="en-US">
              <a:solidFill>
                <a:schemeClr val="lt1"/>
              </a:solidFill>
              <a:latin typeface="+mn-lt"/>
            </a:endParaRPr>
          </a:p>
        </p:txBody>
      </p:sp>
      <p:sp>
        <p:nvSpPr>
          <p:cNvPr id="2" name="Title 1"/>
          <p:cNvSpPr>
            <a:spLocks noGrp="1"/>
          </p:cNvSpPr>
          <p:nvPr>
            <p:ph type="ctrTitle"/>
          </p:nvPr>
        </p:nvSpPr>
        <p:spPr>
          <a:xfrm>
            <a:off x="202680" y="147797"/>
            <a:ext cx="6350520" cy="603505"/>
          </a:xfrm>
          <a:prstGeom prst="rect">
            <a:avLst/>
          </a:prstGeom>
        </p:spPr>
        <p:txBody>
          <a:bodyPr lIns="0" rIns="0">
            <a:noAutofit/>
          </a:bodyPr>
          <a:lstStyle>
            <a:lvl1pPr algn="l">
              <a:defRPr sz="3000" b="1">
                <a:solidFill>
                  <a:srgbClr val="FFFFFF"/>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163046" y="5253120"/>
            <a:ext cx="7533154" cy="1175040"/>
          </a:xfrm>
          <a:prstGeom prst="rect">
            <a:avLst/>
          </a:prstGeom>
        </p:spPr>
        <p:txBody>
          <a:bodyPr>
            <a:normAutofit/>
          </a:bodyPr>
          <a:lstStyle>
            <a:lvl1pPr marL="0" indent="0" algn="l">
              <a:buNone/>
              <a:defRPr sz="2800" b="1" i="0">
                <a:solidFill>
                  <a:srgbClr val="FFFFFF"/>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9" name="Text Placeholder 18"/>
          <p:cNvSpPr>
            <a:spLocks noGrp="1"/>
          </p:cNvSpPr>
          <p:nvPr>
            <p:ph type="body" sz="quarter" idx="13"/>
          </p:nvPr>
        </p:nvSpPr>
        <p:spPr>
          <a:xfrm>
            <a:off x="218380" y="5910950"/>
            <a:ext cx="4353620" cy="334276"/>
          </a:xfrm>
        </p:spPr>
        <p:txBody>
          <a:bodyPr>
            <a:noAutofit/>
          </a:bodyPr>
          <a:lstStyle>
            <a:lvl1pPr>
              <a:buNone/>
              <a:defRPr sz="2400">
                <a:solidFill>
                  <a:schemeClr val="bg1"/>
                </a:solidFill>
                <a:latin typeface="Arial" panose="020B0604020202020204" pitchFamily="34" charset="0"/>
                <a:cs typeface="Arial" panose="020B0604020202020204" pitchFamily="34" charset="0"/>
              </a:defRPr>
            </a:lvl1pPr>
            <a:lvl5pPr>
              <a:defRPr/>
            </a:lvl5pPr>
          </a:lstStyle>
          <a:p>
            <a:pPr lvl="0"/>
            <a:r>
              <a:rPr lang="en-US"/>
              <a:t>Click to edit Master text styles</a:t>
            </a:r>
          </a:p>
        </p:txBody>
      </p:sp>
      <p:pic>
        <p:nvPicPr>
          <p:cNvPr id="23" name="Picture 22" descr="New_DOE_Logo_Color-White-Text_060208.png"/>
          <p:cNvPicPr>
            <a:picLocks noChangeAspect="1"/>
          </p:cNvPicPr>
          <p:nvPr userDrawn="1"/>
        </p:nvPicPr>
        <p:blipFill>
          <a:blip r:embed="rId3" cstate="print"/>
          <a:stretch>
            <a:fillRect/>
          </a:stretch>
        </p:blipFill>
        <p:spPr>
          <a:xfrm>
            <a:off x="6645795" y="167852"/>
            <a:ext cx="2295525" cy="582720"/>
          </a:xfrm>
          <a:prstGeom prst="rect">
            <a:avLst/>
          </a:prstGeom>
        </p:spPr>
      </p:pic>
      <p:pic>
        <p:nvPicPr>
          <p:cNvPr id="4" name="Picture 3" descr="A photo of a DOE sustainable building.  ">
            <a:extLst>
              <a:ext uri="{FF2B5EF4-FFF2-40B4-BE49-F238E27FC236}">
                <a16:creationId xmlns:a16="http://schemas.microsoft.com/office/drawing/2014/main" id="{125CF178-D239-6305-A6FE-9F67B3EB5BE4}"/>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23114" r="43355" b="-1"/>
          <a:stretch/>
        </p:blipFill>
        <p:spPr>
          <a:xfrm>
            <a:off x="144947" y="1136733"/>
            <a:ext cx="2120899" cy="3749648"/>
          </a:xfrm>
          <a:prstGeom prst="rect">
            <a:avLst/>
          </a:prstGeom>
        </p:spPr>
      </p:pic>
      <p:pic>
        <p:nvPicPr>
          <p:cNvPr id="5" name="Picture 4" descr="A picture electric vehicle charging. ">
            <a:extLst>
              <a:ext uri="{FF2B5EF4-FFF2-40B4-BE49-F238E27FC236}">
                <a16:creationId xmlns:a16="http://schemas.microsoft.com/office/drawing/2014/main" id="{82009CC9-0DE9-1721-EB04-A3BC9A80A130}"/>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17209" t="-22" r="44999" b="-1711"/>
          <a:stretch/>
        </p:blipFill>
        <p:spPr>
          <a:xfrm>
            <a:off x="2393427" y="1136733"/>
            <a:ext cx="2120898" cy="3796603"/>
          </a:xfrm>
          <a:prstGeom prst="rect">
            <a:avLst/>
          </a:prstGeom>
        </p:spPr>
      </p:pic>
      <p:pic>
        <p:nvPicPr>
          <p:cNvPr id="6" name="Picture 5" descr="A picture of a solar array with a rainbow in the background. ">
            <a:extLst>
              <a:ext uri="{FF2B5EF4-FFF2-40B4-BE49-F238E27FC236}">
                <a16:creationId xmlns:a16="http://schemas.microsoft.com/office/drawing/2014/main" id="{8007F6E3-845C-6877-FF66-5F44BB847A7A}"/>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36187" r="26021" b="2"/>
          <a:stretch/>
        </p:blipFill>
        <p:spPr>
          <a:xfrm>
            <a:off x="4641906" y="1104378"/>
            <a:ext cx="2120899" cy="3796602"/>
          </a:xfrm>
          <a:prstGeom prst="rect">
            <a:avLst/>
          </a:prstGeom>
        </p:spPr>
      </p:pic>
      <p:pic>
        <p:nvPicPr>
          <p:cNvPr id="17" name="Picture 16" descr="A picture of a wildfire burning with a transmission  tower in the background. ">
            <a:extLst>
              <a:ext uri="{FF2B5EF4-FFF2-40B4-BE49-F238E27FC236}">
                <a16:creationId xmlns:a16="http://schemas.microsoft.com/office/drawing/2014/main" id="{CC0C7E13-7BE9-C24D-992A-AE0730232A89}"/>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l="33892" r="34139"/>
          <a:stretch/>
        </p:blipFill>
        <p:spPr>
          <a:xfrm>
            <a:off x="6890386" y="1104379"/>
            <a:ext cx="2120899" cy="3782002"/>
          </a:xfrm>
          <a:prstGeom prst="rect">
            <a:avLst/>
          </a:prstGeom>
        </p:spPr>
      </p:pic>
    </p:spTree>
    <p:extLst>
      <p:ext uri="{BB962C8B-B14F-4D97-AF65-F5344CB8AC3E}">
        <p14:creationId xmlns:p14="http://schemas.microsoft.com/office/powerpoint/2010/main" val="107547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8"/>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7800" y="0"/>
            <a:ext cx="5664200" cy="901700"/>
          </a:xfrm>
        </p:spPr>
        <p:txBody>
          <a:bodyPr/>
          <a:lstStyle/>
          <a:p>
            <a:r>
              <a:rPr lang="en-US"/>
              <a:t>Click to edit Master title style</a:t>
            </a:r>
          </a:p>
        </p:txBody>
      </p:sp>
      <p:sp>
        <p:nvSpPr>
          <p:cNvPr id="3" name="Content Placeholder 2"/>
          <p:cNvSpPr>
            <a:spLocks noGrp="1"/>
          </p:cNvSpPr>
          <p:nvPr>
            <p:ph idx="1"/>
          </p:nvPr>
        </p:nvSpPr>
        <p:spPr>
          <a:xfrm>
            <a:off x="457200" y="1590675"/>
            <a:ext cx="8229600" cy="4802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77800" y="0"/>
            <a:ext cx="5664200" cy="901700"/>
          </a:xfrm>
        </p:spPr>
        <p:txBody>
          <a:bodyPr/>
          <a:lstStyle/>
          <a:p>
            <a:r>
              <a:rPr lang="en-US"/>
              <a:t>Click to edit Master title style</a:t>
            </a:r>
          </a:p>
        </p:txBody>
      </p:sp>
      <p:sp>
        <p:nvSpPr>
          <p:cNvPr id="3" name="Content Placeholder 2"/>
          <p:cNvSpPr>
            <a:spLocks noGrp="1"/>
          </p:cNvSpPr>
          <p:nvPr>
            <p:ph sz="half" idx="1"/>
          </p:nvPr>
        </p:nvSpPr>
        <p:spPr>
          <a:xfrm>
            <a:off x="457200" y="1590675"/>
            <a:ext cx="8229600" cy="2324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4067175"/>
            <a:ext cx="8229600" cy="23256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ectangle 15"/>
          <p:cNvSpPr/>
          <p:nvPr/>
        </p:nvSpPr>
        <p:spPr>
          <a:xfrm>
            <a:off x="0" y="6759575"/>
            <a:ext cx="9144000" cy="9842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8" name="Title Placeholder 13"/>
          <p:cNvSpPr>
            <a:spLocks noGrp="1"/>
          </p:cNvSpPr>
          <p:nvPr>
            <p:ph type="title"/>
          </p:nvPr>
        </p:nvSpPr>
        <p:spPr bwMode="auto">
          <a:xfrm>
            <a:off x="177800" y="0"/>
            <a:ext cx="5664200" cy="9017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9" name="Text Placeholder 14"/>
          <p:cNvSpPr>
            <a:spLocks noGrp="1"/>
          </p:cNvSpPr>
          <p:nvPr>
            <p:ph type="body" idx="1"/>
          </p:nvPr>
        </p:nvSpPr>
        <p:spPr bwMode="auto">
          <a:xfrm>
            <a:off x="457200" y="1590675"/>
            <a:ext cx="8229600" cy="48021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Rectangle 22"/>
          <p:cNvSpPr>
            <a:spLocks noChangeArrowheads="1"/>
          </p:cNvSpPr>
          <p:nvPr/>
        </p:nvSpPr>
        <p:spPr bwMode="auto">
          <a:xfrm flipH="1" flipV="1">
            <a:off x="0" y="920750"/>
            <a:ext cx="9144000" cy="42863"/>
          </a:xfrm>
          <a:prstGeom prst="rect">
            <a:avLst/>
          </a:prstGeom>
          <a:solidFill>
            <a:srgbClr val="00A4E4"/>
          </a:solidFill>
          <a:ln w="9525" algn="ctr">
            <a:noFill/>
            <a:miter lim="800000"/>
            <a:headEnd/>
            <a:tailEnd/>
          </a:ln>
        </p:spPr>
        <p:txBody>
          <a:bodyPr rot="10800000" anchor="ctr"/>
          <a:lstStyle/>
          <a:p>
            <a:pPr algn="ctr" fontAlgn="auto">
              <a:spcBef>
                <a:spcPts val="0"/>
              </a:spcBef>
              <a:spcAft>
                <a:spcPts val="0"/>
              </a:spcAft>
              <a:defRPr/>
            </a:pPr>
            <a:endParaRPr lang="en-US">
              <a:solidFill>
                <a:schemeClr val="lt1"/>
              </a:solidFill>
              <a:latin typeface="+mn-lt"/>
            </a:endParaRPr>
          </a:p>
        </p:txBody>
      </p:sp>
      <p:pic>
        <p:nvPicPr>
          <p:cNvPr id="9" name="Picture 8" descr="New_DOE_Logo_Color-White-Text_060208.png"/>
          <p:cNvPicPr>
            <a:picLocks noChangeAspect="1"/>
          </p:cNvPicPr>
          <p:nvPr userDrawn="1"/>
        </p:nvPicPr>
        <p:blipFill>
          <a:blip r:embed="rId13" cstate="print"/>
          <a:stretch>
            <a:fillRect/>
          </a:stretch>
        </p:blipFill>
        <p:spPr>
          <a:xfrm>
            <a:off x="6781800" y="152400"/>
            <a:ext cx="2133600" cy="58272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87" r:id="rId10"/>
    <p:sldLayoutId id="2147483688" r:id="rId11"/>
  </p:sldLayoutIdLst>
  <p:hf sldNum="0" hdr="0" ftr="0" dt="0"/>
  <p:txStyles>
    <p:titleStyle>
      <a:lvl1pPr algn="l" defTabSz="457200" rtl="0" eaLnBrk="0" fontAlgn="base" hangingPunct="0">
        <a:lnSpc>
          <a:spcPts val="2800"/>
        </a:lnSpc>
        <a:spcBef>
          <a:spcPct val="0"/>
        </a:spcBef>
        <a:spcAft>
          <a:spcPct val="0"/>
        </a:spcAft>
        <a:defRPr sz="2600" b="1" kern="1200">
          <a:solidFill>
            <a:srgbClr val="FFFFFF"/>
          </a:solidFill>
          <a:latin typeface="+mj-lt"/>
          <a:ea typeface="+mj-ea"/>
          <a:cs typeface="+mj-cs"/>
        </a:defRPr>
      </a:lvl1pPr>
      <a:lvl2pPr algn="l" defTabSz="457200" rtl="0" eaLnBrk="0" fontAlgn="base" hangingPunct="0">
        <a:lnSpc>
          <a:spcPts val="2800"/>
        </a:lnSpc>
        <a:spcBef>
          <a:spcPct val="0"/>
        </a:spcBef>
        <a:spcAft>
          <a:spcPct val="0"/>
        </a:spcAft>
        <a:defRPr sz="2600" b="1">
          <a:solidFill>
            <a:srgbClr val="FFFFFF"/>
          </a:solidFill>
          <a:latin typeface="Arial" charset="0"/>
        </a:defRPr>
      </a:lvl2pPr>
      <a:lvl3pPr algn="l" defTabSz="457200" rtl="0" eaLnBrk="0" fontAlgn="base" hangingPunct="0">
        <a:lnSpc>
          <a:spcPts val="2800"/>
        </a:lnSpc>
        <a:spcBef>
          <a:spcPct val="0"/>
        </a:spcBef>
        <a:spcAft>
          <a:spcPct val="0"/>
        </a:spcAft>
        <a:defRPr sz="2600" b="1">
          <a:solidFill>
            <a:srgbClr val="FFFFFF"/>
          </a:solidFill>
          <a:latin typeface="Arial" charset="0"/>
        </a:defRPr>
      </a:lvl3pPr>
      <a:lvl4pPr algn="l" defTabSz="457200" rtl="0" eaLnBrk="0" fontAlgn="base" hangingPunct="0">
        <a:lnSpc>
          <a:spcPts val="2800"/>
        </a:lnSpc>
        <a:spcBef>
          <a:spcPct val="0"/>
        </a:spcBef>
        <a:spcAft>
          <a:spcPct val="0"/>
        </a:spcAft>
        <a:defRPr sz="2600" b="1">
          <a:solidFill>
            <a:srgbClr val="FFFFFF"/>
          </a:solidFill>
          <a:latin typeface="Arial" charset="0"/>
        </a:defRPr>
      </a:lvl4pPr>
      <a:lvl5pPr algn="l" defTabSz="457200" rtl="0" eaLnBrk="0" fontAlgn="base" hangingPunct="0">
        <a:lnSpc>
          <a:spcPts val="2800"/>
        </a:lnSpc>
        <a:spcBef>
          <a:spcPct val="0"/>
        </a:spcBef>
        <a:spcAft>
          <a:spcPct val="0"/>
        </a:spcAft>
        <a:defRPr sz="2600" b="1">
          <a:solidFill>
            <a:srgbClr val="FFFFFF"/>
          </a:solidFill>
          <a:latin typeface="Arial" charset="0"/>
        </a:defRPr>
      </a:lvl5pPr>
      <a:lvl6pPr marL="457200" algn="l" defTabSz="457200" rtl="0" fontAlgn="base">
        <a:lnSpc>
          <a:spcPts val="2800"/>
        </a:lnSpc>
        <a:spcBef>
          <a:spcPct val="0"/>
        </a:spcBef>
        <a:spcAft>
          <a:spcPct val="0"/>
        </a:spcAft>
        <a:defRPr sz="2600">
          <a:solidFill>
            <a:srgbClr val="FFFFFF"/>
          </a:solidFill>
          <a:latin typeface="Arial" charset="0"/>
        </a:defRPr>
      </a:lvl6pPr>
      <a:lvl7pPr marL="914400" algn="l" defTabSz="457200" rtl="0" fontAlgn="base">
        <a:lnSpc>
          <a:spcPts val="2800"/>
        </a:lnSpc>
        <a:spcBef>
          <a:spcPct val="0"/>
        </a:spcBef>
        <a:spcAft>
          <a:spcPct val="0"/>
        </a:spcAft>
        <a:defRPr sz="2600">
          <a:solidFill>
            <a:srgbClr val="FFFFFF"/>
          </a:solidFill>
          <a:latin typeface="Arial" charset="0"/>
        </a:defRPr>
      </a:lvl7pPr>
      <a:lvl8pPr marL="1371600" algn="l" defTabSz="457200" rtl="0" fontAlgn="base">
        <a:lnSpc>
          <a:spcPts val="2800"/>
        </a:lnSpc>
        <a:spcBef>
          <a:spcPct val="0"/>
        </a:spcBef>
        <a:spcAft>
          <a:spcPct val="0"/>
        </a:spcAft>
        <a:defRPr sz="2600">
          <a:solidFill>
            <a:srgbClr val="FFFFFF"/>
          </a:solidFill>
          <a:latin typeface="Arial" charset="0"/>
        </a:defRPr>
      </a:lvl8pPr>
      <a:lvl9pPr marL="1828800" algn="l" defTabSz="457200" rtl="0" fontAlgn="base">
        <a:lnSpc>
          <a:spcPts val="2800"/>
        </a:lnSpc>
        <a:spcBef>
          <a:spcPct val="0"/>
        </a:spcBef>
        <a:spcAft>
          <a:spcPct val="0"/>
        </a:spcAft>
        <a:defRPr sz="2600">
          <a:solidFill>
            <a:srgbClr val="FFFFFF"/>
          </a:solidFill>
          <a:latin typeface="Arial" charset="0"/>
        </a:defRPr>
      </a:lvl9pPr>
    </p:titleStyle>
    <p:body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microsoft.com/office/2018/10/relationships/comments" Target="../comments/modernComment_16A_50E9FA2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microsoft.com/office/2018/10/relationships/comments" Target="../comments/modernComment_177_CFBA236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sustainability@hq.doe.gov"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mailto:sustainability@hq.doe.gov"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mailto:sustainability@hq.doe.gov"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Subtitle 11"/>
          <p:cNvSpPr>
            <a:spLocks/>
          </p:cNvSpPr>
          <p:nvPr/>
        </p:nvSpPr>
        <p:spPr bwMode="auto">
          <a:xfrm>
            <a:off x="228600" y="5286375"/>
            <a:ext cx="7992122" cy="914400"/>
          </a:xfrm>
          <a:prstGeom prst="rect">
            <a:avLst/>
          </a:prstGeom>
          <a:noFill/>
          <a:ln w="9525">
            <a:noFill/>
            <a:miter lim="800000"/>
            <a:headEnd/>
            <a:tailEnd/>
          </a:ln>
        </p:spPr>
        <p:txBody>
          <a:bodyPr lIns="91440" tIns="45720" rIns="91440" bIns="45720" anchor="t"/>
          <a:lstStyle/>
          <a:p>
            <a:pPr algn="ctr">
              <a:spcBef>
                <a:spcPct val="20000"/>
              </a:spcBef>
            </a:pPr>
            <a:endParaRPr lang="en-US" sz="2400" b="1">
              <a:solidFill>
                <a:schemeClr val="bg1"/>
              </a:solidFill>
              <a:cs typeface="Arial"/>
            </a:endParaRPr>
          </a:p>
        </p:txBody>
      </p:sp>
      <p:sp>
        <p:nvSpPr>
          <p:cNvPr id="4" name="Subtitle 3">
            <a:extLst>
              <a:ext uri="{FF2B5EF4-FFF2-40B4-BE49-F238E27FC236}">
                <a16:creationId xmlns:a16="http://schemas.microsoft.com/office/drawing/2014/main" id="{A32A4059-2637-C724-1298-93A3F75C4405}"/>
              </a:ext>
            </a:extLst>
          </p:cNvPr>
          <p:cNvSpPr>
            <a:spLocks noGrp="1"/>
          </p:cNvSpPr>
          <p:nvPr>
            <p:ph type="subTitle" idx="1"/>
          </p:nvPr>
        </p:nvSpPr>
        <p:spPr>
          <a:xfrm>
            <a:off x="163046" y="5253120"/>
            <a:ext cx="8752354" cy="1175040"/>
          </a:xfrm>
        </p:spPr>
        <p:txBody>
          <a:bodyPr>
            <a:normAutofit/>
          </a:bodyPr>
          <a:lstStyle/>
          <a:p>
            <a:pPr algn="ctr"/>
            <a:r>
              <a:rPr kumimoji="0" lang="en-US" sz="2600" b="1" i="0" u="none" strike="noStrike" kern="1200" cap="none" spc="0" normalizeH="0" baseline="0" noProof="0">
                <a:ln>
                  <a:noFill/>
                </a:ln>
                <a:solidFill>
                  <a:srgbClr val="FFFFFF"/>
                </a:solidFill>
                <a:effectLst/>
                <a:uLnTx/>
                <a:uFillTx/>
                <a:latin typeface="Arial"/>
                <a:cs typeface="Arial Narrow"/>
              </a:rPr>
              <a:t>Sustainability Performance Office</a:t>
            </a:r>
            <a:endParaRPr lang="en-US" sz="2600" b="1" i="0" u="none" strike="noStrike" kern="1200" cap="none" spc="0" normalizeH="0" baseline="0" noProof="0">
              <a:ln>
                <a:noFill/>
              </a:ln>
              <a:solidFill>
                <a:srgbClr val="FFFFFF"/>
              </a:solidFill>
              <a:effectLst/>
              <a:uLnTx/>
              <a:uFillTx/>
              <a:latin typeface="Arial"/>
              <a:cs typeface="Arial Narrow"/>
            </a:endParaRPr>
          </a:p>
          <a:p>
            <a:pPr algn="ctr" defTabSz="457200">
              <a:spcBef>
                <a:spcPct val="20000"/>
              </a:spcBef>
            </a:pPr>
            <a:r>
              <a:rPr lang="en-US" sz="2600" b="1">
                <a:solidFill>
                  <a:srgbClr val="FFFFFF"/>
                </a:solidFill>
                <a:latin typeface="+mj-lt"/>
                <a:cs typeface="Arial Narrow"/>
              </a:rPr>
              <a:t>Septembe</a:t>
            </a:r>
            <a:r>
              <a:rPr lang="en-US" sz="2600">
                <a:latin typeface="+mj-lt"/>
                <a:cs typeface="Arial Narrow"/>
              </a:rPr>
              <a:t>r 17,</a:t>
            </a:r>
            <a:r>
              <a:rPr lang="en-US" sz="2600" b="1">
                <a:solidFill>
                  <a:srgbClr val="FFFFFF"/>
                </a:solidFill>
                <a:latin typeface="+mj-lt"/>
                <a:cs typeface="Arial Narrow"/>
              </a:rPr>
              <a:t> 2024</a:t>
            </a:r>
            <a:endParaRPr lang="en-US" sz="2600">
              <a:latin typeface="+mj-lt"/>
              <a:ea typeface="+mn-ea"/>
            </a:endParaRPr>
          </a:p>
          <a:p>
            <a:endParaRPr lang="en-US"/>
          </a:p>
        </p:txBody>
      </p:sp>
      <p:sp>
        <p:nvSpPr>
          <p:cNvPr id="2" name="TextBox 1">
            <a:extLst>
              <a:ext uri="{FF2B5EF4-FFF2-40B4-BE49-F238E27FC236}">
                <a16:creationId xmlns:a16="http://schemas.microsoft.com/office/drawing/2014/main" id="{5F0135BC-B1BB-D86D-21DC-7B2BA1BBEDCE}"/>
              </a:ext>
            </a:extLst>
          </p:cNvPr>
          <p:cNvSpPr txBox="1"/>
          <p:nvPr/>
        </p:nvSpPr>
        <p:spPr>
          <a:xfrm>
            <a:off x="163045" y="138896"/>
            <a:ext cx="6353501" cy="636608"/>
          </a:xfrm>
          <a:prstGeom prst="rect">
            <a:avLst/>
          </a:prstGeom>
        </p:spPr>
        <p:txBody>
          <a:bodyPr vert="horz" wrap="square" lIns="91440" tIns="45720" rIns="91440" bIns="45720" rtlCol="0">
            <a:no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US" sz="2700" b="1" i="0" u="none" strike="noStrike" kern="1200" cap="none" spc="0" normalizeH="0" baseline="0" noProof="0">
              <a:ln>
                <a:noFill/>
              </a:ln>
              <a:solidFill>
                <a:srgbClr val="FFFFFF"/>
              </a:solidFill>
              <a:effectLst/>
              <a:uLnTx/>
              <a:uFillTx/>
              <a:latin typeface="Arial Narrow"/>
              <a:ea typeface="+mn-ea"/>
              <a:cs typeface="Arial Narrow"/>
            </a:endParaRPr>
          </a:p>
        </p:txBody>
      </p:sp>
      <p:sp>
        <p:nvSpPr>
          <p:cNvPr id="5" name="TextBox 4">
            <a:extLst>
              <a:ext uri="{FF2B5EF4-FFF2-40B4-BE49-F238E27FC236}">
                <a16:creationId xmlns:a16="http://schemas.microsoft.com/office/drawing/2014/main" id="{70DE01B7-28D3-4C42-8AB9-4700186D1B40}"/>
              </a:ext>
            </a:extLst>
          </p:cNvPr>
          <p:cNvSpPr txBox="1"/>
          <p:nvPr/>
        </p:nvSpPr>
        <p:spPr>
          <a:xfrm>
            <a:off x="47445" y="215661"/>
            <a:ext cx="6761728" cy="477054"/>
          </a:xfrm>
          <a:prstGeom prst="rect">
            <a:avLst/>
          </a:prstGeom>
          <a:noFill/>
        </p:spPr>
        <p:txBody>
          <a:bodyPr wrap="square" lIns="91440" tIns="45720" rIns="91440" bIns="45720" anchor="t">
            <a:spAutoFit/>
          </a:bodyPr>
          <a:lstStyle/>
          <a:p>
            <a:pPr defTabSz="457200">
              <a:spcBef>
                <a:spcPct val="20000"/>
              </a:spcBef>
            </a:pPr>
            <a:r>
              <a:rPr lang="en-US" sz="2500" b="1">
                <a:solidFill>
                  <a:srgbClr val="FFFFFF"/>
                </a:solidFill>
                <a:latin typeface="+mj-lt"/>
                <a:cs typeface="Arial Narrow"/>
              </a:rPr>
              <a:t>FY 2025 Sustainability Reporting Kick-Off</a:t>
            </a:r>
            <a:endParaRPr lang="en-US" sz="25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EADCAED-45FC-4C9E-4FC3-EB3EA25FA2E7}"/>
              </a:ext>
            </a:extLst>
          </p:cNvPr>
          <p:cNvSpPr>
            <a:spLocks noGrp="1"/>
          </p:cNvSpPr>
          <p:nvPr>
            <p:ph idx="1"/>
          </p:nvPr>
        </p:nvSpPr>
        <p:spPr>
          <a:xfrm>
            <a:off x="457200" y="1303128"/>
            <a:ext cx="8229600" cy="4876800"/>
          </a:xfrm>
        </p:spPr>
        <p:txBody>
          <a:bodyPr/>
          <a:lstStyle/>
          <a:p>
            <a:pPr marL="0" indent="0">
              <a:buNone/>
            </a:pPr>
            <a:r>
              <a:rPr lang="en-US" sz="1800" b="1">
                <a:latin typeface="+mj-lt"/>
                <a:ea typeface="MS Mincho" panose="02020609040205080304" pitchFamily="49" charset="-128"/>
                <a:cs typeface="Arial" panose="020B0604020202020204" pitchFamily="34" charset="0"/>
              </a:rPr>
              <a:t>Under Current Performance </a:t>
            </a:r>
            <a:r>
              <a:rPr lang="en-US" sz="1800">
                <a:latin typeface="+mj-lt"/>
                <a:ea typeface="MS Mincho" panose="02020609040205080304" pitchFamily="49" charset="-128"/>
                <a:cs typeface="Arial" panose="020B0604020202020204" pitchFamily="34" charset="0"/>
              </a:rPr>
              <a:t>(Briefly answer the category specific bullets and the below content):</a:t>
            </a:r>
          </a:p>
          <a:p>
            <a:r>
              <a:rPr lang="en-US" sz="1600">
                <a:latin typeface="+mj-lt"/>
                <a:ea typeface="MS Mincho" panose="02020609040205080304" pitchFamily="49" charset="-128"/>
                <a:cs typeface="Arial" panose="020B0604020202020204" pitchFamily="34" charset="0"/>
              </a:rPr>
              <a:t>When answering each category specific bullet include major initiatives, projects, or changes to missions or facilities in FY 2024 that impact performance in each category. Include relevant savings (e.g., energy savings, water savings, waste reduction, cost savings), cost of implementation, challenges, obstacles, solutions, and lessons learned. </a:t>
            </a:r>
          </a:p>
          <a:p>
            <a:endParaRPr lang="en-US" sz="2000" b="1">
              <a:latin typeface="+mj-lt"/>
              <a:ea typeface="MS Mincho" panose="02020609040205080304" pitchFamily="49" charset="-128"/>
              <a:cs typeface="Arial" panose="020B0604020202020204" pitchFamily="34" charset="0"/>
            </a:endParaRPr>
          </a:p>
          <a:p>
            <a:pPr marL="0" indent="0">
              <a:buNone/>
            </a:pPr>
            <a:r>
              <a:rPr lang="en-US" sz="1800" b="1">
                <a:latin typeface="+mj-lt"/>
                <a:ea typeface="MS Mincho" panose="02020609040205080304" pitchFamily="49" charset="-128"/>
                <a:cs typeface="Arial" panose="020B0604020202020204" pitchFamily="34" charset="0"/>
              </a:rPr>
              <a:t>Under Plans and Projected Performance (Recommended length 3-5 sentences): </a:t>
            </a:r>
          </a:p>
          <a:p>
            <a:r>
              <a:rPr lang="en-US" sz="1600">
                <a:latin typeface="+mj-lt"/>
                <a:ea typeface="MS Mincho" panose="02020609040205080304" pitchFamily="49" charset="-128"/>
                <a:cs typeface="Arial" panose="020B0604020202020204" pitchFamily="34" charset="0"/>
              </a:rPr>
              <a:t>Address major planned activities (e.g., mission changes, projects, new construction, major renovation, deactivation and decommissioning, procurement strategies, and policy and procedures updates) and expected impact. Quantify when possible. </a:t>
            </a:r>
          </a:p>
          <a:p>
            <a:r>
              <a:rPr lang="en-US" sz="1600">
                <a:latin typeface="+mj-lt"/>
                <a:ea typeface="MS Mincho" panose="02020609040205080304" pitchFamily="49" charset="-128"/>
                <a:cs typeface="Arial" panose="020B0604020202020204" pitchFamily="34" charset="0"/>
              </a:rPr>
              <a:t>Discuss challenges and obstacles, include possible solutions and requests &amp; needs for technical assistance. If a goal area has a high or medium risk of non-attainment, as assigned in the executive summary table (optional), describe the rationale by type of risk(s).</a:t>
            </a:r>
          </a:p>
          <a:p>
            <a:endParaRPr lang="en-US"/>
          </a:p>
        </p:txBody>
      </p:sp>
      <p:sp>
        <p:nvSpPr>
          <p:cNvPr id="3" name="Title 2">
            <a:extLst>
              <a:ext uri="{FF2B5EF4-FFF2-40B4-BE49-F238E27FC236}">
                <a16:creationId xmlns:a16="http://schemas.microsoft.com/office/drawing/2014/main" id="{8F7F0C5C-6E2A-DF1A-64B0-131C82D45ACD}"/>
              </a:ext>
            </a:extLst>
          </p:cNvPr>
          <p:cNvSpPr>
            <a:spLocks noGrp="1"/>
          </p:cNvSpPr>
          <p:nvPr>
            <p:ph type="title"/>
          </p:nvPr>
        </p:nvSpPr>
        <p:spPr/>
        <p:txBody>
          <a:bodyPr/>
          <a:lstStyle/>
          <a:p>
            <a:r>
              <a:rPr lang="en-US"/>
              <a:t>SSP Narrative Instructions</a:t>
            </a:r>
          </a:p>
        </p:txBody>
      </p:sp>
    </p:spTree>
    <p:extLst>
      <p:ext uri="{BB962C8B-B14F-4D97-AF65-F5344CB8AC3E}">
        <p14:creationId xmlns:p14="http://schemas.microsoft.com/office/powerpoint/2010/main" val="1373589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1D6D3F6-73C7-3DD2-DAA9-F9AB7E3D94ED}"/>
              </a:ext>
            </a:extLst>
          </p:cNvPr>
          <p:cNvSpPr>
            <a:spLocks noGrp="1"/>
          </p:cNvSpPr>
          <p:nvPr>
            <p:ph idx="1"/>
          </p:nvPr>
        </p:nvSpPr>
        <p:spPr>
          <a:xfrm>
            <a:off x="457200" y="1139238"/>
            <a:ext cx="8229600" cy="4876800"/>
          </a:xfrm>
        </p:spPr>
        <p:txBody>
          <a:bodyPr/>
          <a:lstStyle/>
          <a:p>
            <a:pPr marL="0" indent="0">
              <a:lnSpc>
                <a:spcPct val="107000"/>
              </a:lnSpc>
              <a:spcBef>
                <a:spcPts val="0"/>
              </a:spcBef>
              <a:spcAft>
                <a:spcPts val="0"/>
              </a:spcAft>
              <a:buNone/>
            </a:pPr>
            <a:r>
              <a:rPr lang="en-US" sz="1900" b="1">
                <a:latin typeface="+mj-lt"/>
                <a:ea typeface="MS Mincho"/>
                <a:cs typeface="Arial"/>
              </a:rPr>
              <a:t>SSP Narrative:</a:t>
            </a:r>
            <a:endParaRPr lang="en-US">
              <a:cs typeface="Arial"/>
            </a:endParaRPr>
          </a:p>
          <a:p>
            <a:pPr>
              <a:lnSpc>
                <a:spcPct val="107000"/>
              </a:lnSpc>
              <a:spcBef>
                <a:spcPts val="0"/>
              </a:spcBef>
              <a:spcAft>
                <a:spcPts val="800"/>
              </a:spcAft>
            </a:pPr>
            <a:r>
              <a:rPr lang="en-US" sz="2000">
                <a:latin typeface="+mj-lt"/>
                <a:ea typeface="MS Mincho"/>
                <a:cs typeface="Arial"/>
              </a:rPr>
              <a:t>The executive summary should be a concise paragraph. Briefly discuss successes, and challenges - including investments that improve mission performance and result in significant efficiency and sustainability gains. </a:t>
            </a:r>
            <a:endParaRPr lang="en-US">
              <a:ea typeface="MS Mincho"/>
              <a:cs typeface="Arial"/>
            </a:endParaRPr>
          </a:p>
          <a:p>
            <a:pPr>
              <a:lnSpc>
                <a:spcPct val="107000"/>
              </a:lnSpc>
              <a:spcBef>
                <a:spcPts val="0"/>
              </a:spcBef>
              <a:spcAft>
                <a:spcPts val="0"/>
              </a:spcAft>
            </a:pPr>
            <a:r>
              <a:rPr lang="en-US" sz="2000">
                <a:latin typeface="+mj-lt"/>
                <a:ea typeface="MS Mincho"/>
                <a:cs typeface="Arial"/>
              </a:rPr>
              <a:t>In addition to the executive summary narrative, there is an </a:t>
            </a:r>
            <a:r>
              <a:rPr lang="en-US" sz="2000" i="1">
                <a:latin typeface="+mj-lt"/>
                <a:ea typeface="MS Mincho"/>
                <a:cs typeface="Arial"/>
              </a:rPr>
              <a:t>optional</a:t>
            </a:r>
            <a:r>
              <a:rPr lang="en-US" sz="2000">
                <a:latin typeface="+mj-lt"/>
                <a:ea typeface="MS Mincho"/>
                <a:cs typeface="Arial"/>
              </a:rPr>
              <a:t> executive summary table in the Dashboard’s SSP Executive Summary category where sites can highlight progress and challenges towards meeting goals.</a:t>
            </a:r>
          </a:p>
          <a:p>
            <a:endParaRPr lang="en-US"/>
          </a:p>
        </p:txBody>
      </p:sp>
      <p:sp>
        <p:nvSpPr>
          <p:cNvPr id="3" name="Title 2">
            <a:extLst>
              <a:ext uri="{FF2B5EF4-FFF2-40B4-BE49-F238E27FC236}">
                <a16:creationId xmlns:a16="http://schemas.microsoft.com/office/drawing/2014/main" id="{DA872B68-66C4-6C9F-CDF6-EC9DE064ECA5}"/>
              </a:ext>
            </a:extLst>
          </p:cNvPr>
          <p:cNvSpPr>
            <a:spLocks noGrp="1"/>
          </p:cNvSpPr>
          <p:nvPr>
            <p:ph type="title"/>
          </p:nvPr>
        </p:nvSpPr>
        <p:spPr/>
        <p:txBody>
          <a:bodyPr/>
          <a:lstStyle/>
          <a:p>
            <a:r>
              <a:rPr lang="en-US"/>
              <a:t>Executive Summary</a:t>
            </a:r>
          </a:p>
        </p:txBody>
      </p:sp>
      <p:pic>
        <p:nvPicPr>
          <p:cNvPr id="5" name="Picture 4">
            <a:extLst>
              <a:ext uri="{FF2B5EF4-FFF2-40B4-BE49-F238E27FC236}">
                <a16:creationId xmlns:a16="http://schemas.microsoft.com/office/drawing/2014/main" id="{B878F463-0D4E-5ED6-8329-F06622DB42D9}"/>
              </a:ext>
            </a:extLst>
          </p:cNvPr>
          <p:cNvPicPr>
            <a:picLocks noChangeAspect="1"/>
          </p:cNvPicPr>
          <p:nvPr/>
        </p:nvPicPr>
        <p:blipFill>
          <a:blip r:embed="rId2"/>
          <a:stretch>
            <a:fillRect/>
          </a:stretch>
        </p:blipFill>
        <p:spPr>
          <a:xfrm>
            <a:off x="1455938" y="4351347"/>
            <a:ext cx="6232124" cy="2319988"/>
          </a:xfrm>
          <a:prstGeom prst="rect">
            <a:avLst/>
          </a:prstGeom>
        </p:spPr>
      </p:pic>
    </p:spTree>
    <p:extLst>
      <p:ext uri="{BB962C8B-B14F-4D97-AF65-F5344CB8AC3E}">
        <p14:creationId xmlns:p14="http://schemas.microsoft.com/office/powerpoint/2010/main" val="15562516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066800"/>
            <a:ext cx="8534400" cy="5172075"/>
          </a:xfrm>
        </p:spPr>
        <p:txBody>
          <a:bodyPr/>
          <a:lstStyle/>
          <a:p>
            <a:pPr marL="0" marR="0" lvl="0" indent="0">
              <a:lnSpc>
                <a:spcPct val="107000"/>
              </a:lnSpc>
              <a:spcBef>
                <a:spcPts val="0"/>
              </a:spcBef>
              <a:spcAft>
                <a:spcPts val="0"/>
              </a:spcAft>
              <a:buNone/>
            </a:pPr>
            <a:r>
              <a:rPr lang="en-US" sz="2000" b="1">
                <a:effectLst/>
                <a:latin typeface="+mj-lt"/>
                <a:ea typeface="MS Mincho" panose="02020609040205080304" pitchFamily="49" charset="-128"/>
                <a:cs typeface="Arial" panose="020B0604020202020204" pitchFamily="34" charset="0"/>
              </a:rPr>
              <a:t>SSP Narrative:</a:t>
            </a:r>
          </a:p>
          <a:p>
            <a:pPr marL="342900" marR="0" lvl="0" indent="-342900">
              <a:lnSpc>
                <a:spcPct val="107000"/>
              </a:lnSpc>
              <a:spcBef>
                <a:spcPts val="0"/>
              </a:spcBef>
              <a:spcAft>
                <a:spcPts val="800"/>
              </a:spcAft>
              <a:buFont typeface="Symbol" panose="05050102010706020507" pitchFamily="18" charset="2"/>
              <a:buChar char=""/>
            </a:pPr>
            <a:r>
              <a:rPr lang="en-US" sz="2000">
                <a:effectLst/>
                <a:latin typeface="+mj-lt"/>
                <a:ea typeface="MS Mincho" panose="02020609040205080304" pitchFamily="49" charset="-128"/>
                <a:cs typeface="Arial" panose="020B0604020202020204" pitchFamily="34" charset="0"/>
              </a:rPr>
              <a:t>Within the Energy Management section of SSP, include a subsection with a focus on NZB. </a:t>
            </a:r>
          </a:p>
          <a:p>
            <a:pPr lvl="1"/>
            <a:r>
              <a:rPr lang="en-US">
                <a:effectLst/>
                <a:latin typeface="+mj-lt"/>
                <a:ea typeface="MS Mincho" panose="02020609040205080304" pitchFamily="49" charset="-128"/>
                <a:cs typeface="Times New Roman" panose="02020603050405020304" pitchFamily="18" charset="0"/>
              </a:rPr>
              <a:t>Use the three fillable tables in the SSP narrative section for sites to list construction of new electric facilities, electrification of existing facilities, and deep energy retrofits.</a:t>
            </a:r>
          </a:p>
          <a:p>
            <a:endParaRPr lang="en-US">
              <a:latin typeface="+mj-lt"/>
              <a:cs typeface="Times New Roman" panose="02020603050405020304" pitchFamily="18" charset="0"/>
            </a:endParaRPr>
          </a:p>
          <a:p>
            <a:pPr marL="0" indent="0">
              <a:buNone/>
            </a:pPr>
            <a:endParaRPr lang="en-US" sz="1900"/>
          </a:p>
          <a:p>
            <a:endParaRPr lang="en-US" sz="1900"/>
          </a:p>
        </p:txBody>
      </p:sp>
      <p:sp>
        <p:nvSpPr>
          <p:cNvPr id="3" name="Title 2"/>
          <p:cNvSpPr>
            <a:spLocks noGrp="1"/>
          </p:cNvSpPr>
          <p:nvPr>
            <p:ph type="title"/>
          </p:nvPr>
        </p:nvSpPr>
        <p:spPr>
          <a:xfrm>
            <a:off x="177800" y="0"/>
            <a:ext cx="6680200" cy="901700"/>
          </a:xfrm>
        </p:spPr>
        <p:txBody>
          <a:bodyPr/>
          <a:lstStyle/>
          <a:p>
            <a:r>
              <a:rPr lang="en-US" sz="2400"/>
              <a:t>Energy Management</a:t>
            </a:r>
          </a:p>
        </p:txBody>
      </p:sp>
    </p:spTree>
    <p:extLst>
      <p:ext uri="{BB962C8B-B14F-4D97-AF65-F5344CB8AC3E}">
        <p14:creationId xmlns:p14="http://schemas.microsoft.com/office/powerpoint/2010/main" val="14387366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066800"/>
            <a:ext cx="8534400" cy="5172075"/>
          </a:xfrm>
        </p:spPr>
        <p:txBody>
          <a:bodyPr/>
          <a:lstStyle/>
          <a:p>
            <a:pPr marL="0" marR="0" lvl="0" indent="0">
              <a:lnSpc>
                <a:spcPct val="107000"/>
              </a:lnSpc>
              <a:spcBef>
                <a:spcPts val="0"/>
              </a:spcBef>
              <a:spcAft>
                <a:spcPts val="0"/>
              </a:spcAft>
              <a:buNone/>
            </a:pPr>
            <a:r>
              <a:rPr lang="en-US" sz="2000" b="1">
                <a:effectLst/>
                <a:latin typeface="+mj-lt"/>
                <a:ea typeface="MS Mincho"/>
                <a:cs typeface="Arial"/>
              </a:rPr>
              <a:t>Data submission:</a:t>
            </a:r>
          </a:p>
          <a:p>
            <a:pPr marL="342900" marR="0" lvl="0" indent="-342900">
              <a:lnSpc>
                <a:spcPct val="107000"/>
              </a:lnSpc>
              <a:spcBef>
                <a:spcPts val="0"/>
              </a:spcBef>
              <a:spcAft>
                <a:spcPts val="0"/>
              </a:spcAft>
              <a:buFont typeface="Symbol" panose="05050102010706020507" pitchFamily="18" charset="2"/>
              <a:buChar char=""/>
            </a:pPr>
            <a:r>
              <a:rPr lang="en-US" sz="2000">
                <a:effectLst/>
                <a:latin typeface="+mj-lt"/>
                <a:ea typeface="MS Mincho"/>
                <a:cs typeface="Arial"/>
              </a:rPr>
              <a:t>To support CFE tracking efforts, utility provider, balancing authority, grid mix and other fields have been added to the Dashboard’s Energy module to report on a utility provider’s energy source mix. These fields are intended to calculate site CFE progress and standard reports will be created to help track CFE and renewable energy progress to minimize data calls. </a:t>
            </a:r>
          </a:p>
          <a:p>
            <a:pPr>
              <a:lnSpc>
                <a:spcPct val="107000"/>
              </a:lnSpc>
              <a:spcBef>
                <a:spcPts val="0"/>
              </a:spcBef>
              <a:spcAft>
                <a:spcPts val="0"/>
              </a:spcAft>
              <a:buFont typeface="Symbol" panose="05050102010706020507" pitchFamily="18" charset="2"/>
              <a:buChar char=""/>
            </a:pPr>
            <a:r>
              <a:rPr lang="en-US" sz="2000">
                <a:latin typeface="+mj-lt"/>
                <a:ea typeface="MS Mincho"/>
                <a:cs typeface="Arial"/>
              </a:rPr>
              <a:t>SPO is working to make enhancements to the energy module of the dashboard to better track electricity use from electric vehicle charging.</a:t>
            </a:r>
          </a:p>
          <a:p>
            <a:pPr marL="342900" marR="0" lvl="0" indent="-342900">
              <a:lnSpc>
                <a:spcPct val="107000"/>
              </a:lnSpc>
              <a:spcBef>
                <a:spcPts val="0"/>
              </a:spcBef>
              <a:spcAft>
                <a:spcPts val="0"/>
              </a:spcAft>
              <a:buFont typeface="Symbol" panose="05050102010706020507" pitchFamily="18" charset="2"/>
              <a:buChar char=""/>
            </a:pPr>
            <a:r>
              <a:rPr lang="en-US" sz="2000">
                <a:latin typeface="+mj-lt"/>
                <a:ea typeface="MS Mincho"/>
                <a:cs typeface="Arial"/>
              </a:rPr>
              <a:t>Hydrogen has been added as a fuel in the Energy and Non-Fleet Vehicles and Equipment categories. </a:t>
            </a:r>
          </a:p>
          <a:p>
            <a:pPr marL="0" marR="0" lvl="0" indent="0">
              <a:lnSpc>
                <a:spcPct val="107000"/>
              </a:lnSpc>
              <a:spcBef>
                <a:spcPts val="0"/>
              </a:spcBef>
              <a:spcAft>
                <a:spcPts val="0"/>
              </a:spcAft>
              <a:buNone/>
            </a:pPr>
            <a:endParaRPr lang="en-US" sz="2000" b="1">
              <a:effectLst/>
              <a:latin typeface="+mj-lt"/>
              <a:ea typeface="MS Mincho" panose="02020609040205080304" pitchFamily="49" charset="-128"/>
              <a:cs typeface="Arial" panose="020B0604020202020204" pitchFamily="34" charset="0"/>
            </a:endParaRPr>
          </a:p>
          <a:p>
            <a:endParaRPr lang="en-US">
              <a:latin typeface="+mj-lt"/>
              <a:cs typeface="Times New Roman" panose="02020603050405020304" pitchFamily="18" charset="0"/>
            </a:endParaRPr>
          </a:p>
          <a:p>
            <a:pPr marL="0" indent="0">
              <a:buNone/>
            </a:pPr>
            <a:endParaRPr lang="en-US" sz="1900"/>
          </a:p>
          <a:p>
            <a:endParaRPr lang="en-US" sz="1900"/>
          </a:p>
        </p:txBody>
      </p:sp>
      <p:sp>
        <p:nvSpPr>
          <p:cNvPr id="3" name="Title 2"/>
          <p:cNvSpPr>
            <a:spLocks noGrp="1"/>
          </p:cNvSpPr>
          <p:nvPr>
            <p:ph type="title"/>
          </p:nvPr>
        </p:nvSpPr>
        <p:spPr>
          <a:xfrm>
            <a:off x="177800" y="0"/>
            <a:ext cx="6680200" cy="901700"/>
          </a:xfrm>
        </p:spPr>
        <p:txBody>
          <a:bodyPr/>
          <a:lstStyle/>
          <a:p>
            <a:r>
              <a:rPr lang="en-US" sz="2400"/>
              <a:t>Energy Management</a:t>
            </a:r>
          </a:p>
        </p:txBody>
      </p:sp>
    </p:spTree>
    <p:extLst>
      <p:ext uri="{BB962C8B-B14F-4D97-AF65-F5344CB8AC3E}">
        <p14:creationId xmlns:p14="http://schemas.microsoft.com/office/powerpoint/2010/main" val="23033664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5FB9009-83D8-3E38-E87B-BCBB979B5B33}"/>
              </a:ext>
            </a:extLst>
          </p:cNvPr>
          <p:cNvSpPr>
            <a:spLocks noGrp="1"/>
          </p:cNvSpPr>
          <p:nvPr>
            <p:ph idx="1"/>
          </p:nvPr>
        </p:nvSpPr>
        <p:spPr>
          <a:xfrm>
            <a:off x="457200" y="1107789"/>
            <a:ext cx="8229600" cy="5577968"/>
          </a:xfrm>
        </p:spPr>
        <p:txBody>
          <a:bodyPr/>
          <a:lstStyle/>
          <a:p>
            <a:pPr marL="0" indent="0">
              <a:buNone/>
            </a:pPr>
            <a:r>
              <a:rPr lang="en-US" sz="1900" b="1"/>
              <a:t>SSP Narrative</a:t>
            </a:r>
          </a:p>
          <a:p>
            <a:pPr marR="0">
              <a:lnSpc>
                <a:spcPct val="107000"/>
              </a:lnSpc>
              <a:spcBef>
                <a:spcPts val="0"/>
              </a:spcBef>
              <a:spcAft>
                <a:spcPts val="0"/>
              </a:spcAft>
            </a:pPr>
            <a:r>
              <a:rPr lang="en-US" sz="1700">
                <a:effectLst/>
                <a:latin typeface="+mj-lt"/>
                <a:ea typeface="MS Mincho"/>
                <a:cs typeface="Arial"/>
              </a:rPr>
              <a:t>Briefly describe initiatives to reduce potable and non-potable water consumption, comply with stormwater management requirements, and improve water efficiency. In addition, summarize any obstacles related to the implementation of conservation strategies or the collection of water consumption data. </a:t>
            </a:r>
            <a:r>
              <a:rPr lang="en-US" sz="1700">
                <a:effectLst/>
                <a:latin typeface="+mj-lt"/>
                <a:ea typeface="Times New Roman" panose="02020603050405020304" pitchFamily="18" charset="0"/>
                <a:cs typeface="Arial"/>
              </a:rPr>
              <a:t>Address the following key topic areas:</a:t>
            </a:r>
            <a:endParaRPr lang="en-US" sz="1700">
              <a:effectLst/>
              <a:latin typeface="+mj-lt"/>
              <a:ea typeface="MS Mincho" panose="02020609040205080304" pitchFamily="49" charset="-128"/>
              <a:cs typeface="Arial"/>
            </a:endParaRPr>
          </a:p>
          <a:p>
            <a:pPr marR="0" lvl="1">
              <a:lnSpc>
                <a:spcPct val="107000"/>
              </a:lnSpc>
              <a:spcBef>
                <a:spcPts val="0"/>
              </a:spcBef>
              <a:spcAft>
                <a:spcPts val="0"/>
              </a:spcAft>
              <a:buFont typeface="Symbol" panose="05050102010706020507" pitchFamily="18" charset="2"/>
              <a:buChar char=""/>
            </a:pPr>
            <a:r>
              <a:rPr lang="en-US" sz="1700">
                <a:effectLst/>
                <a:latin typeface="+mj-lt"/>
                <a:ea typeface="MS Mincho"/>
                <a:cs typeface="Arial"/>
              </a:rPr>
              <a:t>Initiatives, projects, or actions that impact water use and/or conservation. Quantify where possible.</a:t>
            </a:r>
          </a:p>
          <a:p>
            <a:pPr marR="0" lvl="1">
              <a:lnSpc>
                <a:spcPct val="107000"/>
              </a:lnSpc>
              <a:spcBef>
                <a:spcPts val="0"/>
              </a:spcBef>
              <a:spcAft>
                <a:spcPts val="0"/>
              </a:spcAft>
              <a:buFont typeface="Symbol" panose="05050102010706020507" pitchFamily="18" charset="2"/>
              <a:buChar char=""/>
            </a:pPr>
            <a:r>
              <a:rPr lang="en-US" sz="1700">
                <a:effectLst/>
                <a:latin typeface="+mj-lt"/>
                <a:ea typeface="MS Mincho"/>
                <a:cs typeface="Arial"/>
              </a:rPr>
              <a:t>Water management procedures, including:</a:t>
            </a:r>
          </a:p>
          <a:p>
            <a:pPr marR="0" lvl="2">
              <a:lnSpc>
                <a:spcPct val="107000"/>
              </a:lnSpc>
              <a:spcBef>
                <a:spcPts val="0"/>
              </a:spcBef>
              <a:spcAft>
                <a:spcPts val="0"/>
              </a:spcAft>
              <a:buFont typeface="Courier New" panose="02070309020205020404" pitchFamily="49" charset="0"/>
              <a:buChar char="o"/>
            </a:pPr>
            <a:r>
              <a:rPr lang="en-US" sz="1700">
                <a:effectLst/>
                <a:latin typeface="+mj-lt"/>
                <a:ea typeface="MS Mincho"/>
                <a:cs typeface="Arial"/>
              </a:rPr>
              <a:t>Use of alternative water to offset the use of fresh surface and groundwater sources. </a:t>
            </a:r>
          </a:p>
          <a:p>
            <a:pPr marR="0" lvl="2">
              <a:lnSpc>
                <a:spcPct val="107000"/>
              </a:lnSpc>
              <a:spcBef>
                <a:spcPts val="0"/>
              </a:spcBef>
              <a:spcAft>
                <a:spcPts val="0"/>
              </a:spcAft>
              <a:buFont typeface="Courier New" panose="02070309020205020404" pitchFamily="49" charset="0"/>
              <a:buChar char="o"/>
            </a:pPr>
            <a:r>
              <a:rPr lang="en-US" sz="1700">
                <a:effectLst/>
                <a:latin typeface="+mj-lt"/>
                <a:ea typeface="MS Mincho"/>
                <a:cs typeface="Arial"/>
              </a:rPr>
              <a:t>Evaluations and conservation measures, metering and benchmarking, optimization of systems, and operations and maintenance practices, including any measures identified in your site’s water assessment. Include timelines for implementation where possible.</a:t>
            </a:r>
          </a:p>
          <a:p>
            <a:pPr marR="0" lvl="2">
              <a:lnSpc>
                <a:spcPct val="107000"/>
              </a:lnSpc>
              <a:spcBef>
                <a:spcPts val="0"/>
              </a:spcBef>
              <a:spcAft>
                <a:spcPts val="0"/>
              </a:spcAft>
              <a:buFont typeface="Courier New" panose="02070309020205020404" pitchFamily="49" charset="0"/>
              <a:buChar char="o"/>
            </a:pPr>
            <a:r>
              <a:rPr lang="en-US" sz="1700">
                <a:effectLst/>
                <a:latin typeface="+mj-lt"/>
                <a:ea typeface="MS Mincho"/>
                <a:cs typeface="Arial"/>
              </a:rPr>
              <a:t>Landscape management practices to reduce stormwater runoff and minimize water use.</a:t>
            </a:r>
          </a:p>
          <a:p>
            <a:pPr marR="0" lvl="1">
              <a:spcBef>
                <a:spcPts val="0"/>
              </a:spcBef>
              <a:spcAft>
                <a:spcPts val="0"/>
              </a:spcAft>
            </a:pPr>
            <a:r>
              <a:rPr lang="en-US" sz="1700">
                <a:effectLst/>
                <a:latin typeface="+mj-lt"/>
                <a:ea typeface="Times New Roman" panose="02020603050405020304" pitchFamily="18" charset="0"/>
              </a:rPr>
              <a:t>Alternative water includes gray water, harvested rainwater, reclaimed water, process discharge water.</a:t>
            </a:r>
            <a:endParaRPr lang="en-US" sz="1700">
              <a:effectLst/>
              <a:latin typeface="+mj-lt"/>
              <a:ea typeface="Times New Roman" panose="02020603050405020304" pitchFamily="18" charset="0"/>
              <a:cs typeface="Arial"/>
            </a:endParaRPr>
          </a:p>
          <a:p>
            <a:pPr marL="0" indent="0">
              <a:buNone/>
            </a:pPr>
            <a:endParaRPr lang="en-US" sz="1900" b="1"/>
          </a:p>
        </p:txBody>
      </p:sp>
      <p:sp>
        <p:nvSpPr>
          <p:cNvPr id="3" name="Title 2">
            <a:extLst>
              <a:ext uri="{FF2B5EF4-FFF2-40B4-BE49-F238E27FC236}">
                <a16:creationId xmlns:a16="http://schemas.microsoft.com/office/drawing/2014/main" id="{103EFBB9-4CD4-D20D-980B-894982FCDCA9}"/>
              </a:ext>
            </a:extLst>
          </p:cNvPr>
          <p:cNvSpPr>
            <a:spLocks noGrp="1"/>
          </p:cNvSpPr>
          <p:nvPr>
            <p:ph type="title"/>
          </p:nvPr>
        </p:nvSpPr>
        <p:spPr/>
        <p:txBody>
          <a:bodyPr/>
          <a:lstStyle/>
          <a:p>
            <a:r>
              <a:rPr lang="en-US"/>
              <a:t>Water Management</a:t>
            </a:r>
          </a:p>
        </p:txBody>
      </p:sp>
    </p:spTree>
    <p:extLst>
      <p:ext uri="{BB962C8B-B14F-4D97-AF65-F5344CB8AC3E}">
        <p14:creationId xmlns:p14="http://schemas.microsoft.com/office/powerpoint/2010/main" val="12448886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F96E27D-E69A-0458-5EE0-CD063386ABD4}"/>
              </a:ext>
            </a:extLst>
          </p:cNvPr>
          <p:cNvSpPr>
            <a:spLocks noGrp="1"/>
          </p:cNvSpPr>
          <p:nvPr>
            <p:ph idx="1"/>
          </p:nvPr>
        </p:nvSpPr>
        <p:spPr>
          <a:xfrm>
            <a:off x="438150" y="1143000"/>
            <a:ext cx="8248650" cy="5486400"/>
          </a:xfrm>
        </p:spPr>
        <p:txBody>
          <a:bodyPr/>
          <a:lstStyle/>
          <a:p>
            <a:pPr marL="0" indent="0">
              <a:lnSpc>
                <a:spcPct val="107000"/>
              </a:lnSpc>
              <a:spcBef>
                <a:spcPts val="0"/>
              </a:spcBef>
              <a:spcAft>
                <a:spcPts val="0"/>
              </a:spcAft>
              <a:buNone/>
            </a:pPr>
            <a:r>
              <a:rPr lang="en-US" sz="1900" b="1">
                <a:ea typeface="Calibri" panose="020F0502020204030204" pitchFamily="34" charset="0"/>
                <a:cs typeface="Times New Roman" panose="02020603050405020304" pitchFamily="18" charset="0"/>
              </a:rPr>
              <a:t>SSP Narrative:</a:t>
            </a:r>
          </a:p>
          <a:p>
            <a:pPr>
              <a:lnSpc>
                <a:spcPct val="107000"/>
              </a:lnSpc>
              <a:spcBef>
                <a:spcPts val="0"/>
              </a:spcBef>
              <a:spcAft>
                <a:spcPts val="0"/>
              </a:spcAft>
              <a:buFont typeface="Arial" panose="020B0604020202020204" pitchFamily="34" charset="0"/>
              <a:buChar char="•"/>
            </a:pPr>
            <a:r>
              <a:rPr lang="en-US" sz="1900">
                <a:ea typeface="Calibri" panose="020F0502020204030204" pitchFamily="34" charset="0"/>
                <a:cs typeface="Times New Roman" panose="02020603050405020304" pitchFamily="18" charset="0"/>
              </a:rPr>
              <a:t>Use a </a:t>
            </a:r>
            <a:r>
              <a:rPr lang="en-US" sz="1900">
                <a:effectLst/>
                <a:ea typeface="Calibri" panose="020F0502020204030204" pitchFamily="34" charset="0"/>
                <a:cs typeface="Times New Roman" panose="02020603050405020304" pitchFamily="18" charset="0"/>
              </a:rPr>
              <a:t>subsection to describe the site fleet management program and policies on procurement, utilization, disposition, and mission support.</a:t>
            </a:r>
          </a:p>
          <a:p>
            <a:pPr>
              <a:lnSpc>
                <a:spcPct val="107000"/>
              </a:lnSpc>
              <a:spcBef>
                <a:spcPts val="0"/>
              </a:spcBef>
              <a:spcAft>
                <a:spcPts val="0"/>
              </a:spcAft>
              <a:buFont typeface="Arial" panose="020B0604020202020204" pitchFamily="34" charset="0"/>
              <a:buChar char="•"/>
            </a:pPr>
            <a:r>
              <a:rPr lang="en-US" sz="1900">
                <a:effectLst/>
                <a:ea typeface="Calibri" panose="020F0502020204030204" pitchFamily="34" charset="0"/>
                <a:cs typeface="Times New Roman" panose="02020603050405020304" pitchFamily="18" charset="0"/>
              </a:rPr>
              <a:t>Sites to </a:t>
            </a:r>
            <a:r>
              <a:rPr lang="en-US" sz="1900">
                <a:effectLst/>
                <a:ea typeface="Calibri" panose="020F0502020204030204" pitchFamily="34" charset="0"/>
                <a:cs typeface="Arial" panose="020B0604020202020204" pitchFamily="34" charset="0"/>
              </a:rPr>
              <a:t>a</a:t>
            </a:r>
            <a:r>
              <a:rPr lang="en-US" sz="1900">
                <a:ea typeface="Times New Roman" panose="02020603050405020304" pitchFamily="18" charset="0"/>
                <a:cs typeface="Arial" panose="020B0604020202020204" pitchFamily="34" charset="0"/>
              </a:rPr>
              <a:t>ddress new SSP Instructions bullets on</a:t>
            </a:r>
            <a:r>
              <a:rPr lang="en-US" sz="1900">
                <a:effectLst/>
                <a:ea typeface="Calibri" panose="020F0502020204030204" pitchFamily="34" charset="0"/>
                <a:cs typeface="Times New Roman" panose="02020603050405020304" pitchFamily="18" charset="0"/>
              </a:rPr>
              <a:t>:</a:t>
            </a:r>
          </a:p>
          <a:p>
            <a:pPr lvl="1">
              <a:lnSpc>
                <a:spcPct val="106000"/>
              </a:lnSpc>
              <a:spcBef>
                <a:spcPts val="0"/>
              </a:spcBef>
              <a:spcAft>
                <a:spcPts val="0"/>
              </a:spcAft>
              <a:buFont typeface="Arial" panose="020B0604020202020204" pitchFamily="34" charset="0"/>
              <a:buChar char="‒"/>
            </a:pPr>
            <a:r>
              <a:rPr lang="en-US" sz="1900">
                <a:ea typeface="Calibri" panose="020F0502020204030204" pitchFamily="34" charset="0"/>
                <a:cs typeface="Times New Roman" panose="02020603050405020304" pitchFamily="18" charset="0"/>
              </a:rPr>
              <a:t>F</a:t>
            </a:r>
            <a:r>
              <a:rPr lang="en-US" sz="1900">
                <a:effectLst/>
                <a:ea typeface="Calibri" panose="020F0502020204030204" pitchFamily="34" charset="0"/>
                <a:cs typeface="Times New Roman" panose="02020603050405020304" pitchFamily="18" charset="0"/>
              </a:rPr>
              <a:t>leet management organizational structure and contact info.  </a:t>
            </a:r>
          </a:p>
          <a:p>
            <a:pPr lvl="1">
              <a:lnSpc>
                <a:spcPct val="106000"/>
              </a:lnSpc>
              <a:spcBef>
                <a:spcPts val="0"/>
              </a:spcBef>
              <a:spcAft>
                <a:spcPts val="0"/>
              </a:spcAft>
              <a:buFont typeface="Arial" panose="020B0604020202020204" pitchFamily="34" charset="0"/>
              <a:buChar char="‒"/>
            </a:pPr>
            <a:r>
              <a:rPr lang="en-US" sz="1900">
                <a:effectLst/>
                <a:ea typeface="Calibri" panose="020F0502020204030204" pitchFamily="34" charset="0"/>
                <a:cs typeface="Times New Roman" panose="02020603050405020304" pitchFamily="18" charset="0"/>
              </a:rPr>
              <a:t>Mission changes that will impact fleet.</a:t>
            </a:r>
          </a:p>
          <a:p>
            <a:pPr lvl="1">
              <a:lnSpc>
                <a:spcPct val="106000"/>
              </a:lnSpc>
              <a:spcBef>
                <a:spcPts val="0"/>
              </a:spcBef>
              <a:spcAft>
                <a:spcPts val="0"/>
              </a:spcAft>
              <a:buFont typeface="Arial" panose="020B0604020202020204" pitchFamily="34" charset="0"/>
              <a:buChar char="‒"/>
            </a:pPr>
            <a:r>
              <a:rPr lang="en-US" sz="1900">
                <a:ea typeface="Calibri" panose="020F0502020204030204" pitchFamily="34" charset="0"/>
                <a:cs typeface="Times New Roman" panose="02020603050405020304" pitchFamily="18" charset="0"/>
              </a:rPr>
              <a:t>V</a:t>
            </a:r>
            <a:r>
              <a:rPr lang="en-US" sz="1900">
                <a:effectLst/>
                <a:ea typeface="Calibri" panose="020F0502020204030204" pitchFamily="34" charset="0"/>
                <a:cs typeface="Times New Roman" panose="02020603050405020304" pitchFamily="18" charset="0"/>
              </a:rPr>
              <a:t>ehicle use policies and procedures.</a:t>
            </a:r>
          </a:p>
          <a:p>
            <a:pPr lvl="1">
              <a:lnSpc>
                <a:spcPct val="106000"/>
              </a:lnSpc>
              <a:spcBef>
                <a:spcPts val="0"/>
              </a:spcBef>
              <a:spcAft>
                <a:spcPts val="0"/>
              </a:spcAft>
              <a:buFont typeface="Arial" panose="020B0604020202020204" pitchFamily="34" charset="0"/>
              <a:buChar char="‒"/>
            </a:pPr>
            <a:r>
              <a:rPr lang="en-US" sz="1900">
                <a:ea typeface="Calibri" panose="020F0502020204030204" pitchFamily="34" charset="0"/>
                <a:cs typeface="Times New Roman" panose="02020603050405020304" pitchFamily="18" charset="0"/>
              </a:rPr>
              <a:t>Pro</a:t>
            </a:r>
            <a:r>
              <a:rPr lang="en-US" sz="1900">
                <a:effectLst/>
                <a:ea typeface="Calibri" panose="020F0502020204030204" pitchFamily="34" charset="0"/>
                <a:cs typeface="Times New Roman" panose="02020603050405020304" pitchFamily="18" charset="0"/>
              </a:rPr>
              <a:t>gress towards optional fleet profile as prescribed by June 2021 Vehicle Allocation Methodology (VAM). </a:t>
            </a:r>
          </a:p>
          <a:p>
            <a:pPr lvl="1">
              <a:lnSpc>
                <a:spcPct val="106000"/>
              </a:lnSpc>
              <a:spcBef>
                <a:spcPts val="0"/>
              </a:spcBef>
              <a:spcAft>
                <a:spcPts val="0"/>
              </a:spcAft>
              <a:buFont typeface="Arial" panose="020B0604020202020204" pitchFamily="34" charset="0"/>
              <a:buChar char="‒"/>
            </a:pPr>
            <a:r>
              <a:rPr lang="en-US" sz="1900">
                <a:effectLst/>
                <a:ea typeface="Calibri" panose="020F0502020204030204" pitchFamily="34" charset="0"/>
                <a:cs typeface="Times New Roman" panose="02020603050405020304" pitchFamily="18" charset="0"/>
              </a:rPr>
              <a:t>Zero Emission Vehicle (ZEV) and Electric vehicle service equipment (EVSE) strategies and plans.</a:t>
            </a:r>
            <a:endParaRPr lang="en-US" sz="1900">
              <a:ea typeface="Calibri" panose="020F0502020204030204" pitchFamily="34" charset="0"/>
              <a:cs typeface="Times New Roman" panose="02020603050405020304" pitchFamily="18" charset="0"/>
            </a:endParaRPr>
          </a:p>
          <a:p>
            <a:pPr lvl="1">
              <a:lnSpc>
                <a:spcPct val="106000"/>
              </a:lnSpc>
              <a:spcBef>
                <a:spcPts val="0"/>
              </a:spcBef>
              <a:spcAft>
                <a:spcPts val="0"/>
              </a:spcAft>
              <a:buFont typeface="Arial" panose="020B0604020202020204" pitchFamily="34" charset="0"/>
              <a:buChar char="‒"/>
            </a:pPr>
            <a:r>
              <a:rPr lang="en-US" sz="1900">
                <a:ea typeface="Times New Roman" panose="02020603050405020304" pitchFamily="18" charset="0"/>
                <a:cs typeface="Times New Roman" panose="02020603050405020304" pitchFamily="18" charset="0"/>
              </a:rPr>
              <a:t>F</a:t>
            </a:r>
            <a:r>
              <a:rPr lang="en-US" sz="1900">
                <a:effectLst/>
                <a:ea typeface="Times New Roman" panose="02020603050405020304" pitchFamily="18" charset="0"/>
                <a:cs typeface="Times New Roman" panose="02020603050405020304" pitchFamily="18" charset="0"/>
              </a:rPr>
              <a:t>leet inventory projections and opportunities/challenges to install EVSE.</a:t>
            </a:r>
          </a:p>
          <a:p>
            <a:pPr lvl="1">
              <a:lnSpc>
                <a:spcPct val="106000"/>
              </a:lnSpc>
              <a:spcBef>
                <a:spcPts val="0"/>
              </a:spcBef>
              <a:spcAft>
                <a:spcPts val="0"/>
              </a:spcAft>
              <a:buFont typeface="Arial" panose="020B0604020202020204" pitchFamily="34" charset="0"/>
              <a:buChar char="‒"/>
            </a:pPr>
            <a:r>
              <a:rPr lang="en-US" sz="1900">
                <a:effectLst/>
                <a:ea typeface="Calibri" panose="020F0502020204030204" pitchFamily="34" charset="0"/>
                <a:cs typeface="Times New Roman" panose="02020603050405020304" pitchFamily="18" charset="0"/>
              </a:rPr>
              <a:t>Site Fleet </a:t>
            </a:r>
            <a:r>
              <a:rPr lang="en-US" sz="1900">
                <a:ea typeface="Calibri" panose="020F0502020204030204" pitchFamily="34" charset="0"/>
                <a:cs typeface="Times New Roman" panose="02020603050405020304" pitchFamily="18" charset="0"/>
              </a:rPr>
              <a:t>M</a:t>
            </a:r>
            <a:r>
              <a:rPr lang="en-US" sz="1900">
                <a:effectLst/>
                <a:ea typeface="Calibri" panose="020F0502020204030204" pitchFamily="34" charset="0"/>
                <a:cs typeface="Times New Roman" panose="02020603050405020304" pitchFamily="18" charset="0"/>
              </a:rPr>
              <a:t>anagement </a:t>
            </a:r>
            <a:r>
              <a:rPr lang="en-US" sz="1900">
                <a:ea typeface="Calibri" panose="020F0502020204030204" pitchFamily="34" charset="0"/>
                <a:cs typeface="Times New Roman" panose="02020603050405020304" pitchFamily="18" charset="0"/>
              </a:rPr>
              <a:t>I</a:t>
            </a:r>
            <a:r>
              <a:rPr lang="en-US" sz="1900">
                <a:effectLst/>
                <a:ea typeface="Calibri" panose="020F0502020204030204" pitchFamily="34" charset="0"/>
                <a:cs typeface="Times New Roman" panose="02020603050405020304" pitchFamily="18" charset="0"/>
              </a:rPr>
              <a:t>nformation </a:t>
            </a:r>
            <a:r>
              <a:rPr lang="en-US" sz="1900">
                <a:ea typeface="Calibri" panose="020F0502020204030204" pitchFamily="34" charset="0"/>
                <a:cs typeface="Times New Roman" panose="02020603050405020304" pitchFamily="18" charset="0"/>
              </a:rPr>
              <a:t>S</a:t>
            </a:r>
            <a:r>
              <a:rPr lang="en-US" sz="1900">
                <a:effectLst/>
                <a:ea typeface="Calibri" panose="020F0502020204030204" pitchFamily="34" charset="0"/>
                <a:cs typeface="Times New Roman" panose="02020603050405020304" pitchFamily="18" charset="0"/>
              </a:rPr>
              <a:t>ystem (FMIS)</a:t>
            </a:r>
          </a:p>
          <a:p>
            <a:pPr marL="0" indent="0">
              <a:lnSpc>
                <a:spcPct val="106000"/>
              </a:lnSpc>
              <a:spcBef>
                <a:spcPts val="0"/>
              </a:spcBef>
              <a:spcAft>
                <a:spcPts val="0"/>
              </a:spcAft>
              <a:buNone/>
            </a:pPr>
            <a:endParaRPr lang="en-US" sz="1900">
              <a:effectLst/>
              <a:ea typeface="Calibri" panose="020F0502020204030204" pitchFamily="34" charset="0"/>
              <a:cs typeface="Times New Roman" panose="02020603050405020304" pitchFamily="18" charset="0"/>
            </a:endParaRPr>
          </a:p>
          <a:p>
            <a:pPr marL="0" indent="0">
              <a:lnSpc>
                <a:spcPct val="106000"/>
              </a:lnSpc>
              <a:spcBef>
                <a:spcPts val="0"/>
              </a:spcBef>
              <a:spcAft>
                <a:spcPts val="0"/>
              </a:spcAft>
              <a:buNone/>
            </a:pPr>
            <a:endParaRPr lang="en-US" sz="2000">
              <a:effectLst/>
              <a:ea typeface="Calibri" panose="020F0502020204030204" pitchFamily="34" charset="0"/>
              <a:cs typeface="Times New Roman" panose="02020603050405020304" pitchFamily="18" charset="0"/>
            </a:endParaRPr>
          </a:p>
          <a:p>
            <a:endParaRPr lang="en-US"/>
          </a:p>
        </p:txBody>
      </p:sp>
      <p:sp>
        <p:nvSpPr>
          <p:cNvPr id="3" name="Title 2">
            <a:extLst>
              <a:ext uri="{FF2B5EF4-FFF2-40B4-BE49-F238E27FC236}">
                <a16:creationId xmlns:a16="http://schemas.microsoft.com/office/drawing/2014/main" id="{BC97D345-88AD-2A41-4CB9-9E0D2C6C81C8}"/>
              </a:ext>
            </a:extLst>
          </p:cNvPr>
          <p:cNvSpPr>
            <a:spLocks noGrp="1"/>
          </p:cNvSpPr>
          <p:nvPr>
            <p:ph type="title"/>
          </p:nvPr>
        </p:nvSpPr>
        <p:spPr/>
        <p:txBody>
          <a:bodyPr/>
          <a:lstStyle/>
          <a:p>
            <a:r>
              <a:rPr lang="en-US"/>
              <a:t>Fleet Management</a:t>
            </a:r>
          </a:p>
        </p:txBody>
      </p:sp>
    </p:spTree>
    <p:extLst>
      <p:ext uri="{BB962C8B-B14F-4D97-AF65-F5344CB8AC3E}">
        <p14:creationId xmlns:p14="http://schemas.microsoft.com/office/powerpoint/2010/main" val="3330719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4EDD53C-D5EE-DF91-3948-F2350ABEB2F6}"/>
              </a:ext>
            </a:extLst>
          </p:cNvPr>
          <p:cNvSpPr>
            <a:spLocks noGrp="1"/>
          </p:cNvSpPr>
          <p:nvPr>
            <p:ph idx="1"/>
          </p:nvPr>
        </p:nvSpPr>
        <p:spPr>
          <a:xfrm>
            <a:off x="457200" y="1219200"/>
            <a:ext cx="8229600" cy="5029200"/>
          </a:xfrm>
        </p:spPr>
        <p:txBody>
          <a:bodyPr/>
          <a:lstStyle/>
          <a:p>
            <a:pPr marL="0" indent="0">
              <a:buNone/>
            </a:pPr>
            <a:r>
              <a:rPr lang="en-US" sz="2000" b="1">
                <a:ea typeface="Times New Roman" panose="02020603050405020304" pitchFamily="18" charset="0"/>
                <a:cs typeface="Arial" panose="020B0604020202020204" pitchFamily="34" charset="0"/>
              </a:rPr>
              <a:t>SSP Narrative:</a:t>
            </a:r>
          </a:p>
          <a:p>
            <a:pPr>
              <a:lnSpc>
                <a:spcPct val="107000"/>
              </a:lnSpc>
              <a:spcBef>
                <a:spcPts val="0"/>
              </a:spcBef>
              <a:spcAft>
                <a:spcPts val="0"/>
              </a:spcAft>
            </a:pPr>
            <a:r>
              <a:rPr lang="en-US" sz="2000">
                <a:effectLst/>
                <a:latin typeface="+mj-lt"/>
                <a:ea typeface="MS Mincho" panose="02020609040205080304" pitchFamily="49" charset="-128"/>
              </a:rPr>
              <a:t>Two fillable tables have been added to the SSP narrative section for sites to list CFE projections and planned onsite CFE projects.</a:t>
            </a:r>
            <a:endParaRPr lang="en-US" sz="2000">
              <a:latin typeface="+mj-lt"/>
              <a:cs typeface="Arial" panose="020B0604020202020204" pitchFamily="34" charset="0"/>
            </a:endParaRPr>
          </a:p>
          <a:p>
            <a:endParaRPr lang="en-US" sz="1900"/>
          </a:p>
        </p:txBody>
      </p:sp>
      <p:sp>
        <p:nvSpPr>
          <p:cNvPr id="3" name="Title 2">
            <a:extLst>
              <a:ext uri="{FF2B5EF4-FFF2-40B4-BE49-F238E27FC236}">
                <a16:creationId xmlns:a16="http://schemas.microsoft.com/office/drawing/2014/main" id="{0DD2968A-07C3-3816-3850-0E17DE0233D5}"/>
              </a:ext>
            </a:extLst>
          </p:cNvPr>
          <p:cNvSpPr>
            <a:spLocks noGrp="1"/>
          </p:cNvSpPr>
          <p:nvPr>
            <p:ph type="title"/>
          </p:nvPr>
        </p:nvSpPr>
        <p:spPr>
          <a:xfrm>
            <a:off x="177800" y="0"/>
            <a:ext cx="6756400" cy="901700"/>
          </a:xfrm>
        </p:spPr>
        <p:txBody>
          <a:bodyPr/>
          <a:lstStyle/>
          <a:p>
            <a:r>
              <a:rPr lang="en-US" sz="2400"/>
              <a:t>Clean and Renewable Energy</a:t>
            </a:r>
          </a:p>
        </p:txBody>
      </p:sp>
      <p:graphicFrame>
        <p:nvGraphicFramePr>
          <p:cNvPr id="7" name="Table 6">
            <a:extLst>
              <a:ext uri="{FF2B5EF4-FFF2-40B4-BE49-F238E27FC236}">
                <a16:creationId xmlns:a16="http://schemas.microsoft.com/office/drawing/2014/main" id="{D01B0A40-813F-0847-F237-3C253756CC61}"/>
              </a:ext>
            </a:extLst>
          </p:cNvPr>
          <p:cNvGraphicFramePr>
            <a:graphicFrameLocks noGrp="1"/>
          </p:cNvGraphicFramePr>
          <p:nvPr>
            <p:extLst>
              <p:ext uri="{D42A27DB-BD31-4B8C-83A1-F6EECF244321}">
                <p14:modId xmlns:p14="http://schemas.microsoft.com/office/powerpoint/2010/main" val="2278368218"/>
              </p:ext>
            </p:extLst>
          </p:nvPr>
        </p:nvGraphicFramePr>
        <p:xfrm>
          <a:off x="1803398" y="2388614"/>
          <a:ext cx="5537200" cy="2343279"/>
        </p:xfrm>
        <a:graphic>
          <a:graphicData uri="http://schemas.openxmlformats.org/drawingml/2006/table">
            <a:tbl>
              <a:tblPr firstRow="1" firstCol="1" bandRow="1"/>
              <a:tblGrid>
                <a:gridCol w="609600">
                  <a:extLst>
                    <a:ext uri="{9D8B030D-6E8A-4147-A177-3AD203B41FA5}">
                      <a16:colId xmlns:a16="http://schemas.microsoft.com/office/drawing/2014/main" val="3939957733"/>
                    </a:ext>
                  </a:extLst>
                </a:gridCol>
                <a:gridCol w="1247775">
                  <a:extLst>
                    <a:ext uri="{9D8B030D-6E8A-4147-A177-3AD203B41FA5}">
                      <a16:colId xmlns:a16="http://schemas.microsoft.com/office/drawing/2014/main" val="2534139057"/>
                    </a:ext>
                  </a:extLst>
                </a:gridCol>
                <a:gridCol w="520700">
                  <a:extLst>
                    <a:ext uri="{9D8B030D-6E8A-4147-A177-3AD203B41FA5}">
                      <a16:colId xmlns:a16="http://schemas.microsoft.com/office/drawing/2014/main" val="4053989065"/>
                    </a:ext>
                  </a:extLst>
                </a:gridCol>
                <a:gridCol w="549275">
                  <a:extLst>
                    <a:ext uri="{9D8B030D-6E8A-4147-A177-3AD203B41FA5}">
                      <a16:colId xmlns:a16="http://schemas.microsoft.com/office/drawing/2014/main" val="2290300549"/>
                    </a:ext>
                  </a:extLst>
                </a:gridCol>
                <a:gridCol w="527050">
                  <a:extLst>
                    <a:ext uri="{9D8B030D-6E8A-4147-A177-3AD203B41FA5}">
                      <a16:colId xmlns:a16="http://schemas.microsoft.com/office/drawing/2014/main" val="287210997"/>
                    </a:ext>
                  </a:extLst>
                </a:gridCol>
                <a:gridCol w="520700">
                  <a:extLst>
                    <a:ext uri="{9D8B030D-6E8A-4147-A177-3AD203B41FA5}">
                      <a16:colId xmlns:a16="http://schemas.microsoft.com/office/drawing/2014/main" val="1970743256"/>
                    </a:ext>
                  </a:extLst>
                </a:gridCol>
                <a:gridCol w="520700">
                  <a:extLst>
                    <a:ext uri="{9D8B030D-6E8A-4147-A177-3AD203B41FA5}">
                      <a16:colId xmlns:a16="http://schemas.microsoft.com/office/drawing/2014/main" val="1989120247"/>
                    </a:ext>
                  </a:extLst>
                </a:gridCol>
                <a:gridCol w="520700">
                  <a:extLst>
                    <a:ext uri="{9D8B030D-6E8A-4147-A177-3AD203B41FA5}">
                      <a16:colId xmlns:a16="http://schemas.microsoft.com/office/drawing/2014/main" val="3008052592"/>
                    </a:ext>
                  </a:extLst>
                </a:gridCol>
                <a:gridCol w="520700">
                  <a:extLst>
                    <a:ext uri="{9D8B030D-6E8A-4147-A177-3AD203B41FA5}">
                      <a16:colId xmlns:a16="http://schemas.microsoft.com/office/drawing/2014/main" val="509988275"/>
                    </a:ext>
                  </a:extLst>
                </a:gridCol>
              </a:tblGrid>
              <a:tr h="371475">
                <a:tc gridSpan="2">
                  <a:txBody>
                    <a:bodyPr/>
                    <a:lstStyle/>
                    <a:p>
                      <a:pPr marL="0" marR="0" algn="ctr">
                        <a:lnSpc>
                          <a:spcPct val="107000"/>
                        </a:lnSpc>
                        <a:spcBef>
                          <a:spcPts val="0"/>
                        </a:spcBef>
                        <a:spcAft>
                          <a:spcPts val="0"/>
                        </a:spcAft>
                      </a:pPr>
                      <a:r>
                        <a:rPr lang="en-US" sz="1000" b="1">
                          <a:solidFill>
                            <a:srgbClr val="FFFFFF"/>
                          </a:solidFill>
                          <a:effectLst/>
                          <a:highlight>
                            <a:srgbClr val="4472C4"/>
                          </a:highlight>
                          <a:latin typeface="Times New Roman" panose="02020603050405020304" pitchFamily="18" charset="0"/>
                          <a:ea typeface="Times New Roman" panose="02020603050405020304" pitchFamily="18" charset="0"/>
                          <a:cs typeface="Arial" panose="020B0604020202020204" pitchFamily="34" charset="0"/>
                        </a:rPr>
                        <a:t>Metric</a:t>
                      </a:r>
                      <a:endParaRPr lang="en-US" sz="1100">
                        <a:effectLst/>
                        <a:highlight>
                          <a:srgbClr val="4472C4"/>
                        </a:highligh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hMerge="1">
                  <a:txBody>
                    <a:bodyPr/>
                    <a:lstStyle/>
                    <a:p>
                      <a:endParaRPr lang="en-US"/>
                    </a:p>
                  </a:txBody>
                  <a:tcPr/>
                </a:tc>
                <a:tc>
                  <a:txBody>
                    <a:bodyPr/>
                    <a:lstStyle/>
                    <a:p>
                      <a:pPr marL="0" marR="0" algn="ctr">
                        <a:lnSpc>
                          <a:spcPct val="107000"/>
                        </a:lnSpc>
                        <a:spcBef>
                          <a:spcPts val="0"/>
                        </a:spcBef>
                        <a:spcAft>
                          <a:spcPts val="0"/>
                        </a:spcAft>
                      </a:pPr>
                      <a:r>
                        <a:rPr lang="en-US" sz="1000" b="1">
                          <a:solidFill>
                            <a:srgbClr val="FFFFFF"/>
                          </a:solidFill>
                          <a:effectLst/>
                          <a:highlight>
                            <a:srgbClr val="4472C4"/>
                          </a:highlight>
                          <a:latin typeface="Times New Roman" panose="02020603050405020304" pitchFamily="18" charset="0"/>
                          <a:ea typeface="Times New Roman" panose="02020603050405020304" pitchFamily="18" charset="0"/>
                          <a:cs typeface="Arial" panose="020B0604020202020204" pitchFamily="34" charset="0"/>
                        </a:rPr>
                        <a:t>FY 24</a:t>
                      </a:r>
                      <a:endParaRPr lang="en-US" sz="1100">
                        <a:effectLst/>
                        <a:highlight>
                          <a:srgbClr val="4472C4"/>
                        </a:highligh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marL="0" marR="0" algn="ctr">
                        <a:lnSpc>
                          <a:spcPct val="107000"/>
                        </a:lnSpc>
                        <a:spcBef>
                          <a:spcPts val="0"/>
                        </a:spcBef>
                        <a:spcAft>
                          <a:spcPts val="0"/>
                        </a:spcAft>
                      </a:pPr>
                      <a:r>
                        <a:rPr lang="en-US" sz="1000" b="1">
                          <a:solidFill>
                            <a:srgbClr val="FFFFFF"/>
                          </a:solidFill>
                          <a:effectLst/>
                          <a:highlight>
                            <a:srgbClr val="4472C4"/>
                          </a:highlight>
                          <a:latin typeface="Times New Roman" panose="02020603050405020304" pitchFamily="18" charset="0"/>
                          <a:ea typeface="Times New Roman" panose="02020603050405020304" pitchFamily="18" charset="0"/>
                          <a:cs typeface="Arial" panose="020B0604020202020204" pitchFamily="34" charset="0"/>
                        </a:rPr>
                        <a:t>FY 25 </a:t>
                      </a:r>
                      <a:endParaRPr lang="en-US" sz="1100">
                        <a:effectLst/>
                        <a:highlight>
                          <a:srgbClr val="4472C4"/>
                        </a:highligh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marL="0" marR="0" algn="ctr">
                        <a:lnSpc>
                          <a:spcPct val="107000"/>
                        </a:lnSpc>
                        <a:spcBef>
                          <a:spcPts val="0"/>
                        </a:spcBef>
                        <a:spcAft>
                          <a:spcPts val="0"/>
                        </a:spcAft>
                      </a:pPr>
                      <a:r>
                        <a:rPr lang="en-US" sz="1000" b="1">
                          <a:solidFill>
                            <a:srgbClr val="FFFFFF"/>
                          </a:solidFill>
                          <a:effectLst/>
                          <a:highlight>
                            <a:srgbClr val="4472C4"/>
                          </a:highlight>
                          <a:latin typeface="Times New Roman" panose="02020603050405020304" pitchFamily="18" charset="0"/>
                          <a:ea typeface="Times New Roman" panose="02020603050405020304" pitchFamily="18" charset="0"/>
                          <a:cs typeface="Arial" panose="020B0604020202020204" pitchFamily="34" charset="0"/>
                        </a:rPr>
                        <a:t>FY 26</a:t>
                      </a:r>
                      <a:endParaRPr lang="en-US" sz="1100">
                        <a:effectLst/>
                        <a:highlight>
                          <a:srgbClr val="4472C4"/>
                        </a:highligh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marL="0" marR="0" algn="ctr">
                        <a:lnSpc>
                          <a:spcPct val="107000"/>
                        </a:lnSpc>
                        <a:spcBef>
                          <a:spcPts val="0"/>
                        </a:spcBef>
                        <a:spcAft>
                          <a:spcPts val="0"/>
                        </a:spcAft>
                      </a:pPr>
                      <a:r>
                        <a:rPr lang="en-US" sz="1000" b="1">
                          <a:solidFill>
                            <a:srgbClr val="FFFFFF"/>
                          </a:solidFill>
                          <a:effectLst/>
                          <a:highlight>
                            <a:srgbClr val="4472C4"/>
                          </a:highlight>
                          <a:latin typeface="Times New Roman" panose="02020603050405020304" pitchFamily="18" charset="0"/>
                          <a:ea typeface="Times New Roman" panose="02020603050405020304" pitchFamily="18" charset="0"/>
                          <a:cs typeface="Arial" panose="020B0604020202020204" pitchFamily="34" charset="0"/>
                        </a:rPr>
                        <a:t>FY 27</a:t>
                      </a:r>
                      <a:endParaRPr lang="en-US" sz="1100">
                        <a:effectLst/>
                        <a:highlight>
                          <a:srgbClr val="4472C4"/>
                        </a:highligh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marL="0" marR="0" algn="ctr">
                        <a:lnSpc>
                          <a:spcPct val="107000"/>
                        </a:lnSpc>
                        <a:spcBef>
                          <a:spcPts val="0"/>
                        </a:spcBef>
                        <a:spcAft>
                          <a:spcPts val="0"/>
                        </a:spcAft>
                      </a:pPr>
                      <a:r>
                        <a:rPr lang="en-US" sz="1000" b="1">
                          <a:solidFill>
                            <a:srgbClr val="FFFFFF"/>
                          </a:solidFill>
                          <a:effectLst/>
                          <a:highlight>
                            <a:srgbClr val="4472C4"/>
                          </a:highlight>
                          <a:latin typeface="Times New Roman" panose="02020603050405020304" pitchFamily="18" charset="0"/>
                          <a:ea typeface="Times New Roman" panose="02020603050405020304" pitchFamily="18" charset="0"/>
                          <a:cs typeface="Arial" panose="020B0604020202020204" pitchFamily="34" charset="0"/>
                        </a:rPr>
                        <a:t>FY 28</a:t>
                      </a:r>
                      <a:endParaRPr lang="en-US" sz="1100">
                        <a:effectLst/>
                        <a:highlight>
                          <a:srgbClr val="4472C4"/>
                        </a:highligh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marL="0" marR="0" algn="ctr">
                        <a:lnSpc>
                          <a:spcPct val="107000"/>
                        </a:lnSpc>
                        <a:spcBef>
                          <a:spcPts val="0"/>
                        </a:spcBef>
                        <a:spcAft>
                          <a:spcPts val="0"/>
                        </a:spcAft>
                      </a:pPr>
                      <a:r>
                        <a:rPr lang="en-US" sz="1000" b="1">
                          <a:solidFill>
                            <a:srgbClr val="FFFFFF"/>
                          </a:solidFill>
                          <a:effectLst/>
                          <a:highlight>
                            <a:srgbClr val="4472C4"/>
                          </a:highlight>
                          <a:latin typeface="Times New Roman" panose="02020603050405020304" pitchFamily="18" charset="0"/>
                          <a:ea typeface="Times New Roman" panose="02020603050405020304" pitchFamily="18" charset="0"/>
                          <a:cs typeface="Arial" panose="020B0604020202020204" pitchFamily="34" charset="0"/>
                        </a:rPr>
                        <a:t>FY 29</a:t>
                      </a:r>
                      <a:endParaRPr lang="en-US" sz="1100">
                        <a:effectLst/>
                        <a:highlight>
                          <a:srgbClr val="4472C4"/>
                        </a:highligh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marL="0" marR="0" algn="ctr">
                        <a:lnSpc>
                          <a:spcPct val="107000"/>
                        </a:lnSpc>
                        <a:spcBef>
                          <a:spcPts val="0"/>
                        </a:spcBef>
                        <a:spcAft>
                          <a:spcPts val="0"/>
                        </a:spcAft>
                      </a:pPr>
                      <a:r>
                        <a:rPr lang="en-US" sz="1000" b="1">
                          <a:solidFill>
                            <a:srgbClr val="FFFFFF"/>
                          </a:solidFill>
                          <a:effectLst/>
                          <a:highlight>
                            <a:srgbClr val="4472C4"/>
                          </a:highlight>
                          <a:latin typeface="Times New Roman" panose="02020603050405020304" pitchFamily="18" charset="0"/>
                          <a:ea typeface="Times New Roman" panose="02020603050405020304" pitchFamily="18" charset="0"/>
                          <a:cs typeface="Arial" panose="020B0604020202020204" pitchFamily="34" charset="0"/>
                        </a:rPr>
                        <a:t>FY 30</a:t>
                      </a:r>
                      <a:endParaRPr lang="en-US" sz="1100">
                        <a:effectLst/>
                        <a:highlight>
                          <a:srgbClr val="4472C4"/>
                        </a:highligh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extLst>
                  <a:ext uri="{0D108BD9-81ED-4DB2-BD59-A6C34878D82A}">
                    <a16:rowId xmlns:a16="http://schemas.microsoft.com/office/drawing/2014/main" val="1700277237"/>
                  </a:ext>
                </a:extLst>
              </a:tr>
              <a:tr h="267970">
                <a:tc>
                  <a:txBody>
                    <a:bodyPr/>
                    <a:lstStyle/>
                    <a:p>
                      <a:pPr marL="0" marR="0" algn="ctr">
                        <a:lnSpc>
                          <a:spcPct val="107000"/>
                        </a:lnSpc>
                        <a:spcBef>
                          <a:spcPts val="0"/>
                        </a:spcBef>
                        <a:spcAft>
                          <a:spcPts val="0"/>
                        </a:spcAft>
                      </a:pPr>
                      <a:r>
                        <a:rPr lang="en-US" sz="1200" b="1">
                          <a:solidFill>
                            <a:srgbClr val="222A35"/>
                          </a:solidFill>
                          <a:effectLst/>
                          <a:latin typeface="Times New Roman" panose="02020603050405020304" pitchFamily="18" charset="0"/>
                          <a:ea typeface="Times New Roman" panose="02020603050405020304" pitchFamily="18" charset="0"/>
                          <a:cs typeface="Arial" panose="020B0604020202020204" pitchFamily="34" charset="0"/>
                        </a:rPr>
                        <a:t>1</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07000"/>
                        </a:lnSpc>
                        <a:spcBef>
                          <a:spcPts val="0"/>
                        </a:spcBef>
                        <a:spcAft>
                          <a:spcPts val="0"/>
                        </a:spcAft>
                      </a:pPr>
                      <a:r>
                        <a:rPr lang="en-US" sz="1200" b="1">
                          <a:solidFill>
                            <a:srgbClr val="222A35"/>
                          </a:solidFill>
                          <a:effectLst/>
                          <a:latin typeface="Times New Roman" panose="02020603050405020304" pitchFamily="18" charset="0"/>
                          <a:ea typeface="Times New Roman" panose="02020603050405020304" pitchFamily="18" charset="0"/>
                          <a:cs typeface="Arial" panose="020B0604020202020204" pitchFamily="34" charset="0"/>
                        </a:rPr>
                        <a:t>Total annual CFE </a:t>
                      </a:r>
                      <a:r>
                        <a:rPr lang="en-US" sz="1200" b="1" i="1">
                          <a:solidFill>
                            <a:srgbClr val="222A35"/>
                          </a:solidFill>
                          <a:effectLst/>
                          <a:latin typeface="Times New Roman" panose="02020603050405020304" pitchFamily="18" charset="0"/>
                          <a:ea typeface="Times New Roman" panose="02020603050405020304" pitchFamily="18" charset="0"/>
                          <a:cs typeface="Arial" panose="020B0604020202020204" pitchFamily="34" charset="0"/>
                        </a:rPr>
                        <a:t>(a+b+c+d)</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900">
                          <a:solidFill>
                            <a:srgbClr val="222A35"/>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900">
                          <a:solidFill>
                            <a:srgbClr val="222A35"/>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900">
                          <a:solidFill>
                            <a:srgbClr val="222A35"/>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900">
                          <a:solidFill>
                            <a:srgbClr val="222A35"/>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900">
                          <a:solidFill>
                            <a:srgbClr val="222A35"/>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900">
                          <a:solidFill>
                            <a:srgbClr val="222A35"/>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900">
                          <a:solidFill>
                            <a:srgbClr val="222A35"/>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73337968"/>
                  </a:ext>
                </a:extLst>
              </a:tr>
              <a:tr h="267970">
                <a:tc>
                  <a:txBody>
                    <a:bodyPr/>
                    <a:lstStyle/>
                    <a:p>
                      <a:pPr marL="0" marR="0" algn="ctr">
                        <a:lnSpc>
                          <a:spcPct val="107000"/>
                        </a:lnSpc>
                        <a:spcBef>
                          <a:spcPts val="0"/>
                        </a:spcBef>
                        <a:spcAft>
                          <a:spcPts val="0"/>
                        </a:spcAft>
                      </a:pPr>
                      <a:r>
                        <a:rPr lang="en-US" sz="1200" i="1">
                          <a:solidFill>
                            <a:srgbClr val="222A35"/>
                          </a:solidFill>
                          <a:effectLst/>
                          <a:latin typeface="Times New Roman" panose="02020603050405020304" pitchFamily="18" charset="0"/>
                          <a:ea typeface="Times New Roman" panose="02020603050405020304" pitchFamily="18" charset="0"/>
                          <a:cs typeface="Arial" panose="020B0604020202020204" pitchFamily="34" charset="0"/>
                        </a:rPr>
                        <a:t>a</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07000"/>
                        </a:lnSpc>
                        <a:spcBef>
                          <a:spcPts val="0"/>
                        </a:spcBef>
                        <a:spcAft>
                          <a:spcPts val="0"/>
                        </a:spcAft>
                      </a:pPr>
                      <a:r>
                        <a:rPr lang="en-US" sz="1200" i="1">
                          <a:solidFill>
                            <a:srgbClr val="222A35"/>
                          </a:solidFill>
                          <a:effectLst/>
                          <a:latin typeface="Times New Roman" panose="02020603050405020304" pitchFamily="18" charset="0"/>
                          <a:ea typeface="Times New Roman" panose="02020603050405020304" pitchFamily="18" charset="0"/>
                          <a:cs typeface="Arial" panose="020B0604020202020204" pitchFamily="34" charset="0"/>
                        </a:rPr>
                        <a:t>Grid-supplied CFE</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900">
                          <a:solidFill>
                            <a:srgbClr val="222A35"/>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900">
                          <a:solidFill>
                            <a:srgbClr val="222A35"/>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900">
                          <a:solidFill>
                            <a:srgbClr val="222A35"/>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900">
                          <a:solidFill>
                            <a:srgbClr val="222A35"/>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900">
                          <a:solidFill>
                            <a:srgbClr val="222A35"/>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900">
                          <a:solidFill>
                            <a:srgbClr val="222A35"/>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900">
                          <a:solidFill>
                            <a:srgbClr val="222A35"/>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9840314"/>
                  </a:ext>
                </a:extLst>
              </a:tr>
              <a:tr h="222250">
                <a:tc>
                  <a:txBody>
                    <a:bodyPr/>
                    <a:lstStyle/>
                    <a:p>
                      <a:pPr marL="0" marR="0" algn="ctr">
                        <a:lnSpc>
                          <a:spcPct val="107000"/>
                        </a:lnSpc>
                        <a:spcBef>
                          <a:spcPts val="0"/>
                        </a:spcBef>
                        <a:spcAft>
                          <a:spcPts val="0"/>
                        </a:spcAft>
                      </a:pPr>
                      <a:r>
                        <a:rPr lang="en-US" sz="1200" i="1">
                          <a:solidFill>
                            <a:srgbClr val="222A35"/>
                          </a:solidFill>
                          <a:effectLst/>
                          <a:latin typeface="Times New Roman" panose="02020603050405020304" pitchFamily="18" charset="0"/>
                          <a:ea typeface="Times New Roman" panose="02020603050405020304" pitchFamily="18" charset="0"/>
                          <a:cs typeface="Arial" panose="020B0604020202020204" pitchFamily="34" charset="0"/>
                        </a:rPr>
                        <a:t>b</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07000"/>
                        </a:lnSpc>
                        <a:spcBef>
                          <a:spcPts val="0"/>
                        </a:spcBef>
                        <a:spcAft>
                          <a:spcPts val="0"/>
                        </a:spcAft>
                      </a:pPr>
                      <a:r>
                        <a:rPr lang="en-US" sz="1200" i="1">
                          <a:solidFill>
                            <a:srgbClr val="222A35"/>
                          </a:solidFill>
                          <a:effectLst/>
                          <a:latin typeface="Times New Roman" panose="02020603050405020304" pitchFamily="18" charset="0"/>
                          <a:ea typeface="Times New Roman" panose="02020603050405020304" pitchFamily="18" charset="0"/>
                          <a:cs typeface="Arial" panose="020B0604020202020204" pitchFamily="34" charset="0"/>
                        </a:rPr>
                        <a:t>Onsite CFE</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900">
                          <a:solidFill>
                            <a:srgbClr val="222A35"/>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900">
                          <a:solidFill>
                            <a:srgbClr val="222A35"/>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900">
                          <a:solidFill>
                            <a:srgbClr val="222A35"/>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900">
                          <a:solidFill>
                            <a:srgbClr val="222A35"/>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900">
                          <a:solidFill>
                            <a:srgbClr val="222A35"/>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900">
                          <a:solidFill>
                            <a:srgbClr val="222A35"/>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900">
                          <a:solidFill>
                            <a:srgbClr val="222A35"/>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75205413"/>
                  </a:ext>
                </a:extLst>
              </a:tr>
              <a:tr h="222250">
                <a:tc>
                  <a:txBody>
                    <a:bodyPr/>
                    <a:lstStyle/>
                    <a:p>
                      <a:pPr marL="0" marR="0" algn="ctr">
                        <a:lnSpc>
                          <a:spcPct val="107000"/>
                        </a:lnSpc>
                        <a:spcBef>
                          <a:spcPts val="0"/>
                        </a:spcBef>
                        <a:spcAft>
                          <a:spcPts val="0"/>
                        </a:spcAft>
                      </a:pPr>
                      <a:r>
                        <a:rPr lang="en-US" sz="1200" i="1">
                          <a:solidFill>
                            <a:srgbClr val="222A35"/>
                          </a:solidFill>
                          <a:effectLst/>
                          <a:latin typeface="Times New Roman" panose="02020603050405020304" pitchFamily="18" charset="0"/>
                          <a:ea typeface="Times New Roman" panose="02020603050405020304" pitchFamily="18" charset="0"/>
                          <a:cs typeface="Arial" panose="020B0604020202020204" pitchFamily="34" charset="0"/>
                        </a:rPr>
                        <a:t>c</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07000"/>
                        </a:lnSpc>
                        <a:spcBef>
                          <a:spcPts val="0"/>
                        </a:spcBef>
                        <a:spcAft>
                          <a:spcPts val="0"/>
                        </a:spcAft>
                      </a:pPr>
                      <a:r>
                        <a:rPr lang="en-US" sz="1200" i="1">
                          <a:solidFill>
                            <a:srgbClr val="222A35"/>
                          </a:solidFill>
                          <a:effectLst/>
                          <a:latin typeface="Times New Roman" panose="02020603050405020304" pitchFamily="18" charset="0"/>
                          <a:ea typeface="Times New Roman" panose="02020603050405020304" pitchFamily="18" charset="0"/>
                          <a:cs typeface="Arial" panose="020B0604020202020204" pitchFamily="34" charset="0"/>
                        </a:rPr>
                        <a:t>Purchased CFE</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900">
                          <a:solidFill>
                            <a:srgbClr val="222A35"/>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900">
                          <a:solidFill>
                            <a:srgbClr val="222A35"/>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900">
                          <a:solidFill>
                            <a:srgbClr val="222A35"/>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900">
                          <a:solidFill>
                            <a:srgbClr val="222A35"/>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900">
                          <a:solidFill>
                            <a:srgbClr val="222A35"/>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900">
                          <a:solidFill>
                            <a:srgbClr val="222A35"/>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900">
                          <a:solidFill>
                            <a:srgbClr val="222A35"/>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58799025"/>
                  </a:ext>
                </a:extLst>
              </a:tr>
              <a:tr h="371475">
                <a:tc>
                  <a:txBody>
                    <a:bodyPr/>
                    <a:lstStyle/>
                    <a:p>
                      <a:pPr marL="0" marR="0" algn="ctr">
                        <a:lnSpc>
                          <a:spcPct val="107000"/>
                        </a:lnSpc>
                        <a:spcBef>
                          <a:spcPts val="0"/>
                        </a:spcBef>
                        <a:spcAft>
                          <a:spcPts val="0"/>
                        </a:spcAft>
                      </a:pPr>
                      <a:r>
                        <a:rPr lang="en-US" sz="1200" i="1">
                          <a:solidFill>
                            <a:srgbClr val="222A35"/>
                          </a:solidFill>
                          <a:effectLst/>
                          <a:latin typeface="Times New Roman" panose="02020603050405020304" pitchFamily="18" charset="0"/>
                          <a:ea typeface="Times New Roman" panose="02020603050405020304" pitchFamily="18" charset="0"/>
                          <a:cs typeface="Arial" panose="020B0604020202020204" pitchFamily="34" charset="0"/>
                        </a:rPr>
                        <a:t>d</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07000"/>
                        </a:lnSpc>
                        <a:spcBef>
                          <a:spcPts val="0"/>
                        </a:spcBef>
                        <a:spcAft>
                          <a:spcPts val="0"/>
                        </a:spcAft>
                      </a:pPr>
                      <a:r>
                        <a:rPr lang="en-US" sz="1200" i="1">
                          <a:solidFill>
                            <a:srgbClr val="222A35"/>
                          </a:solidFill>
                          <a:effectLst/>
                          <a:latin typeface="Times New Roman" panose="02020603050405020304" pitchFamily="18" charset="0"/>
                          <a:ea typeface="Times New Roman" panose="02020603050405020304" pitchFamily="18" charset="0"/>
                          <a:cs typeface="Arial" panose="020B0604020202020204" pitchFamily="34" charset="0"/>
                        </a:rPr>
                        <a:t>Legacy CFE from EPAct 7.5% cap</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900">
                          <a:solidFill>
                            <a:srgbClr val="222A35"/>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900">
                          <a:solidFill>
                            <a:srgbClr val="222A35"/>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900">
                          <a:solidFill>
                            <a:srgbClr val="222A35"/>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900">
                          <a:solidFill>
                            <a:srgbClr val="222A35"/>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900">
                          <a:solidFill>
                            <a:srgbClr val="222A35"/>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900">
                          <a:solidFill>
                            <a:srgbClr val="222A35"/>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900">
                          <a:solidFill>
                            <a:srgbClr val="222A35"/>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0608284"/>
                  </a:ext>
                </a:extLst>
              </a:tr>
              <a:tr h="371475">
                <a:tc>
                  <a:txBody>
                    <a:bodyPr/>
                    <a:lstStyle/>
                    <a:p>
                      <a:pPr marL="0" marR="0" algn="ctr">
                        <a:lnSpc>
                          <a:spcPct val="107000"/>
                        </a:lnSpc>
                        <a:spcBef>
                          <a:spcPts val="0"/>
                        </a:spcBef>
                        <a:spcAft>
                          <a:spcPts val="0"/>
                        </a:spcAft>
                      </a:pPr>
                      <a:r>
                        <a:rPr lang="en-US" sz="1200" b="1">
                          <a:solidFill>
                            <a:srgbClr val="222A35"/>
                          </a:solidFill>
                          <a:effectLst/>
                          <a:highlight>
                            <a:srgbClr val="D9E2F3"/>
                          </a:highlight>
                          <a:latin typeface="Times New Roman" panose="02020603050405020304" pitchFamily="18" charset="0"/>
                          <a:ea typeface="Times New Roman" panose="02020603050405020304" pitchFamily="18" charset="0"/>
                          <a:cs typeface="Arial" panose="020B0604020202020204" pitchFamily="34" charset="0"/>
                        </a:rPr>
                        <a:t>2</a:t>
                      </a:r>
                      <a:endParaRPr lang="en-US" sz="1100">
                        <a:effectLst/>
                        <a:highlight>
                          <a:srgbClr val="D9E2F3"/>
                        </a:highligh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0"/>
                        </a:spcAft>
                      </a:pPr>
                      <a:r>
                        <a:rPr lang="en-US" sz="1200" b="1">
                          <a:solidFill>
                            <a:srgbClr val="222A35"/>
                          </a:solidFill>
                          <a:effectLst/>
                          <a:highlight>
                            <a:srgbClr val="D9E2F3"/>
                          </a:highlight>
                          <a:latin typeface="Times New Roman" panose="02020603050405020304" pitchFamily="18" charset="0"/>
                          <a:ea typeface="Times New Roman" panose="02020603050405020304" pitchFamily="18" charset="0"/>
                          <a:cs typeface="Arial" panose="020B0604020202020204" pitchFamily="34" charset="0"/>
                        </a:rPr>
                        <a:t>Total annual electricity usage</a:t>
                      </a:r>
                      <a:endParaRPr lang="en-US" sz="1100">
                        <a:effectLst/>
                        <a:highlight>
                          <a:srgbClr val="D9E2F3"/>
                        </a:highligh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0"/>
                        </a:spcAft>
                      </a:pPr>
                      <a:r>
                        <a:rPr lang="en-US" sz="900">
                          <a:solidFill>
                            <a:srgbClr val="222A35"/>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900">
                          <a:solidFill>
                            <a:srgbClr val="222A35"/>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900">
                          <a:solidFill>
                            <a:srgbClr val="222A35"/>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900">
                          <a:solidFill>
                            <a:srgbClr val="222A35"/>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900">
                          <a:solidFill>
                            <a:srgbClr val="222A35"/>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900">
                          <a:solidFill>
                            <a:srgbClr val="222A35"/>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900">
                          <a:solidFill>
                            <a:srgbClr val="222A35"/>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11943021"/>
                  </a:ext>
                </a:extLst>
              </a:tr>
            </a:tbl>
          </a:graphicData>
        </a:graphic>
      </p:graphicFrame>
      <p:graphicFrame>
        <p:nvGraphicFramePr>
          <p:cNvPr id="8" name="Table 7">
            <a:extLst>
              <a:ext uri="{FF2B5EF4-FFF2-40B4-BE49-F238E27FC236}">
                <a16:creationId xmlns:a16="http://schemas.microsoft.com/office/drawing/2014/main" id="{AE3D0E85-52B4-9665-D8D7-3BC775C4FAF8}"/>
              </a:ext>
            </a:extLst>
          </p:cNvPr>
          <p:cNvGraphicFramePr>
            <a:graphicFrameLocks noGrp="1"/>
          </p:cNvGraphicFramePr>
          <p:nvPr>
            <p:extLst>
              <p:ext uri="{D42A27DB-BD31-4B8C-83A1-F6EECF244321}">
                <p14:modId xmlns:p14="http://schemas.microsoft.com/office/powerpoint/2010/main" val="1019371014"/>
              </p:ext>
            </p:extLst>
          </p:nvPr>
        </p:nvGraphicFramePr>
        <p:xfrm>
          <a:off x="1716085" y="5013038"/>
          <a:ext cx="5711825" cy="954216"/>
        </p:xfrm>
        <a:graphic>
          <a:graphicData uri="http://schemas.openxmlformats.org/drawingml/2006/table">
            <a:tbl>
              <a:tblPr firstRow="1" firstCol="1" bandRow="1"/>
              <a:tblGrid>
                <a:gridCol w="1482725">
                  <a:extLst>
                    <a:ext uri="{9D8B030D-6E8A-4147-A177-3AD203B41FA5}">
                      <a16:colId xmlns:a16="http://schemas.microsoft.com/office/drawing/2014/main" val="272225363"/>
                    </a:ext>
                  </a:extLst>
                </a:gridCol>
                <a:gridCol w="1314450">
                  <a:extLst>
                    <a:ext uri="{9D8B030D-6E8A-4147-A177-3AD203B41FA5}">
                      <a16:colId xmlns:a16="http://schemas.microsoft.com/office/drawing/2014/main" val="511879498"/>
                    </a:ext>
                  </a:extLst>
                </a:gridCol>
                <a:gridCol w="1714500">
                  <a:extLst>
                    <a:ext uri="{9D8B030D-6E8A-4147-A177-3AD203B41FA5}">
                      <a16:colId xmlns:a16="http://schemas.microsoft.com/office/drawing/2014/main" val="786572788"/>
                    </a:ext>
                  </a:extLst>
                </a:gridCol>
                <a:gridCol w="1200150">
                  <a:extLst>
                    <a:ext uri="{9D8B030D-6E8A-4147-A177-3AD203B41FA5}">
                      <a16:colId xmlns:a16="http://schemas.microsoft.com/office/drawing/2014/main" val="412540581"/>
                    </a:ext>
                  </a:extLst>
                </a:gridCol>
              </a:tblGrid>
              <a:tr h="319405">
                <a:tc>
                  <a:txBody>
                    <a:bodyPr/>
                    <a:lstStyle/>
                    <a:p>
                      <a:pPr marL="0" marR="0" algn="ctr">
                        <a:lnSpc>
                          <a:spcPct val="107000"/>
                        </a:lnSpc>
                        <a:spcBef>
                          <a:spcPts val="0"/>
                        </a:spcBef>
                        <a:spcAft>
                          <a:spcPts val="0"/>
                        </a:spcAft>
                      </a:pPr>
                      <a:r>
                        <a:rPr lang="en-US" sz="1000" b="1">
                          <a:solidFill>
                            <a:srgbClr val="FFFFFF"/>
                          </a:solidFill>
                          <a:effectLst/>
                          <a:highlight>
                            <a:srgbClr val="4472C4"/>
                          </a:highlight>
                          <a:latin typeface="Times New Roman" panose="02020603050405020304" pitchFamily="18" charset="0"/>
                          <a:ea typeface="Times New Roman" panose="02020603050405020304" pitchFamily="18" charset="0"/>
                          <a:cs typeface="Arial" panose="020B0604020202020204" pitchFamily="34" charset="0"/>
                        </a:rPr>
                        <a:t>Onsite CFE system type (solar, wind, etc.)</a:t>
                      </a:r>
                      <a:endParaRPr lang="en-US" sz="1100">
                        <a:effectLst/>
                        <a:highlight>
                          <a:srgbClr val="4472C4"/>
                        </a:highligh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marL="0" marR="0" algn="ctr">
                        <a:lnSpc>
                          <a:spcPct val="107000"/>
                        </a:lnSpc>
                        <a:spcBef>
                          <a:spcPts val="0"/>
                        </a:spcBef>
                        <a:spcAft>
                          <a:spcPts val="0"/>
                        </a:spcAft>
                      </a:pPr>
                      <a:r>
                        <a:rPr lang="en-US" sz="1000" b="1">
                          <a:solidFill>
                            <a:srgbClr val="FFFFFF"/>
                          </a:solidFill>
                          <a:effectLst/>
                          <a:highlight>
                            <a:srgbClr val="4472C4"/>
                          </a:highlight>
                          <a:latin typeface="Times New Roman" panose="02020603050405020304" pitchFamily="18" charset="0"/>
                          <a:ea typeface="Times New Roman" panose="02020603050405020304" pitchFamily="18" charset="0"/>
                          <a:cs typeface="Arial" panose="020B0604020202020204" pitchFamily="34" charset="0"/>
                        </a:rPr>
                        <a:t>Nameplate Capacity (MW)</a:t>
                      </a:r>
                      <a:endParaRPr lang="en-US" sz="1100">
                        <a:effectLst/>
                        <a:highlight>
                          <a:srgbClr val="4472C4"/>
                        </a:highligh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marL="0" marR="0" algn="ctr">
                        <a:lnSpc>
                          <a:spcPct val="107000"/>
                        </a:lnSpc>
                        <a:spcBef>
                          <a:spcPts val="0"/>
                        </a:spcBef>
                        <a:spcAft>
                          <a:spcPts val="0"/>
                        </a:spcAft>
                      </a:pPr>
                      <a:r>
                        <a:rPr lang="en-US" sz="1000" b="1">
                          <a:solidFill>
                            <a:srgbClr val="FFFFFF"/>
                          </a:solidFill>
                          <a:effectLst/>
                          <a:highlight>
                            <a:srgbClr val="4472C4"/>
                          </a:highlight>
                          <a:latin typeface="Times New Roman" panose="02020603050405020304" pitchFamily="18" charset="0"/>
                          <a:ea typeface="Times New Roman" panose="02020603050405020304" pitchFamily="18" charset="0"/>
                          <a:cs typeface="Arial" panose="020B0604020202020204" pitchFamily="34" charset="0"/>
                        </a:rPr>
                        <a:t>Funding source(s) (appropriations, performance contract, AFFECT, etc.)</a:t>
                      </a:r>
                      <a:endParaRPr lang="en-US" sz="1100">
                        <a:effectLst/>
                        <a:highlight>
                          <a:srgbClr val="4472C4"/>
                        </a:highlight>
                        <a:latin typeface="Calibri" panose="020F0502020204030204" pitchFamily="34" charset="0"/>
                        <a:ea typeface="MS Mincho" panose="02020609040205080304" pitchFamily="49"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marL="0" marR="0" algn="ctr">
                        <a:lnSpc>
                          <a:spcPct val="107000"/>
                        </a:lnSpc>
                        <a:spcBef>
                          <a:spcPts val="0"/>
                        </a:spcBef>
                        <a:spcAft>
                          <a:spcPts val="0"/>
                        </a:spcAft>
                      </a:pPr>
                      <a:r>
                        <a:rPr lang="en-US" sz="1000" b="1">
                          <a:solidFill>
                            <a:srgbClr val="FFFFFF"/>
                          </a:solidFill>
                          <a:effectLst/>
                          <a:highlight>
                            <a:srgbClr val="4472C4"/>
                          </a:highlight>
                          <a:latin typeface="Times New Roman" panose="02020603050405020304" pitchFamily="18" charset="0"/>
                          <a:ea typeface="Times New Roman" panose="02020603050405020304" pitchFamily="18" charset="0"/>
                          <a:cs typeface="Arial" panose="020B0604020202020204" pitchFamily="34" charset="0"/>
                        </a:rPr>
                        <a:t>Estimated Year of Completion</a:t>
                      </a:r>
                      <a:endParaRPr lang="en-US" sz="1100">
                        <a:effectLst/>
                        <a:highlight>
                          <a:srgbClr val="4472C4"/>
                        </a:highligh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extLst>
                  <a:ext uri="{0D108BD9-81ED-4DB2-BD59-A6C34878D82A}">
                    <a16:rowId xmlns:a16="http://schemas.microsoft.com/office/drawing/2014/main" val="3699462538"/>
                  </a:ext>
                </a:extLst>
              </a:tr>
              <a:tr h="0">
                <a:tc>
                  <a:txBody>
                    <a:bodyPr/>
                    <a:lstStyle/>
                    <a:p>
                      <a:pPr marL="0" marR="0">
                        <a:lnSpc>
                          <a:spcPct val="107000"/>
                        </a:lnSpc>
                        <a:spcBef>
                          <a:spcPts val="0"/>
                        </a:spcBef>
                        <a:spcAft>
                          <a:spcPts val="0"/>
                        </a:spcAft>
                      </a:pPr>
                      <a:r>
                        <a:rPr lang="en-US" sz="1000">
                          <a:effectLst/>
                          <a:latin typeface="Times New Roman" panose="02020603050405020304" pitchFamily="18"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000">
                          <a:effectLst/>
                          <a:latin typeface="Times New Roman" panose="02020603050405020304" pitchFamily="18"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000">
                          <a:effectLst/>
                          <a:latin typeface="Times New Roman" panose="02020603050405020304" pitchFamily="18"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000">
                          <a:effectLst/>
                          <a:latin typeface="Times New Roman" panose="02020603050405020304" pitchFamily="18"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37632341"/>
                  </a:ext>
                </a:extLst>
              </a:tr>
              <a:tr h="0">
                <a:tc>
                  <a:txBody>
                    <a:bodyPr/>
                    <a:lstStyle/>
                    <a:p>
                      <a:pPr marL="0" marR="0">
                        <a:lnSpc>
                          <a:spcPct val="107000"/>
                        </a:lnSpc>
                        <a:spcBef>
                          <a:spcPts val="0"/>
                        </a:spcBef>
                        <a:spcAft>
                          <a:spcPts val="0"/>
                        </a:spcAft>
                      </a:pPr>
                      <a:r>
                        <a:rPr lang="en-US" sz="1000">
                          <a:effectLst/>
                          <a:latin typeface="Times New Roman" panose="02020603050405020304" pitchFamily="18"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000">
                          <a:effectLst/>
                          <a:latin typeface="Times New Roman" panose="02020603050405020304" pitchFamily="18"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000">
                          <a:effectLst/>
                          <a:latin typeface="Times New Roman" panose="02020603050405020304" pitchFamily="18"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000">
                          <a:effectLst/>
                          <a:latin typeface="Times New Roman" panose="02020603050405020304" pitchFamily="18"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21958191"/>
                  </a:ext>
                </a:extLst>
              </a:tr>
            </a:tbl>
          </a:graphicData>
        </a:graphic>
      </p:graphicFrame>
    </p:spTree>
    <p:extLst>
      <p:ext uri="{BB962C8B-B14F-4D97-AF65-F5344CB8AC3E}">
        <p14:creationId xmlns:p14="http://schemas.microsoft.com/office/powerpoint/2010/main" val="10455971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904D396-D559-2E8F-0CC2-9B26089E4639}"/>
              </a:ext>
            </a:extLst>
          </p:cNvPr>
          <p:cNvSpPr>
            <a:spLocks noGrp="1"/>
          </p:cNvSpPr>
          <p:nvPr>
            <p:ph idx="1"/>
          </p:nvPr>
        </p:nvSpPr>
        <p:spPr>
          <a:xfrm>
            <a:off x="381000" y="1143000"/>
            <a:ext cx="8382000" cy="5334000"/>
          </a:xfrm>
        </p:spPr>
        <p:txBody>
          <a:bodyPr/>
          <a:lstStyle/>
          <a:p>
            <a:pPr marL="0" lvl="0" indent="0">
              <a:lnSpc>
                <a:spcPct val="107000"/>
              </a:lnSpc>
              <a:spcBef>
                <a:spcPts val="0"/>
              </a:spcBef>
              <a:spcAft>
                <a:spcPts val="0"/>
              </a:spcAft>
              <a:buNone/>
            </a:pPr>
            <a:r>
              <a:rPr lang="en-US" sz="2000" b="1"/>
              <a:t>SSP Narrative:</a:t>
            </a:r>
          </a:p>
          <a:p>
            <a:pPr lvl="0">
              <a:lnSpc>
                <a:spcPct val="107000"/>
              </a:lnSpc>
              <a:spcBef>
                <a:spcPts val="0"/>
              </a:spcBef>
              <a:spcAft>
                <a:spcPts val="0"/>
              </a:spcAft>
              <a:buFont typeface="Symbol" panose="05050102010706020507" pitchFamily="18" charset="2"/>
              <a:buChar char=""/>
            </a:pPr>
            <a:r>
              <a:rPr lang="en-US" sz="2000"/>
              <a:t>Briefly describe the incorporation of all relevant sustainable acquisition clauses and recent sustainable purchases. Address the following key topic area:</a:t>
            </a:r>
            <a:endParaRPr lang="en-US" sz="2000">
              <a:cs typeface="Arial"/>
            </a:endParaRPr>
          </a:p>
          <a:p>
            <a:pPr lvl="1">
              <a:lnSpc>
                <a:spcPct val="107000"/>
              </a:lnSpc>
              <a:spcBef>
                <a:spcPts val="0"/>
              </a:spcBef>
              <a:spcAft>
                <a:spcPts val="0"/>
              </a:spcAft>
              <a:buFont typeface="Symbol" panose="05050102010706020507" pitchFamily="18" charset="2"/>
              <a:buChar char=""/>
            </a:pPr>
            <a:r>
              <a:rPr lang="en-US"/>
              <a:t>Efforts to maximize sustainable acquisition of products, including DOE’s Priority Products List). </a:t>
            </a:r>
            <a:endParaRPr lang="en-US">
              <a:ea typeface="Times New Roman" panose="02020603050405020304" pitchFamily="18" charset="0"/>
              <a:cs typeface="Arial" panose="020B0604020202020204" pitchFamily="34" charset="0"/>
            </a:endParaRPr>
          </a:p>
          <a:p>
            <a:pPr marL="0" lvl="0" indent="0">
              <a:lnSpc>
                <a:spcPct val="107000"/>
              </a:lnSpc>
              <a:spcBef>
                <a:spcPts val="0"/>
              </a:spcBef>
              <a:spcAft>
                <a:spcPts val="0"/>
              </a:spcAft>
              <a:buNone/>
            </a:pPr>
            <a:r>
              <a:rPr lang="en-US" sz="2000" b="1">
                <a:ea typeface="Times New Roman" panose="02020603050405020304" pitchFamily="18" charset="0"/>
                <a:cs typeface="Arial"/>
              </a:rPr>
              <a:t>Reminders</a:t>
            </a:r>
          </a:p>
          <a:p>
            <a:pPr>
              <a:lnSpc>
                <a:spcPct val="107000"/>
              </a:lnSpc>
              <a:spcBef>
                <a:spcPts val="0"/>
              </a:spcBef>
              <a:spcAft>
                <a:spcPts val="0"/>
              </a:spcAft>
              <a:buFont typeface="Symbol" panose="05050102010706020507" pitchFamily="18" charset="2"/>
              <a:buChar char=""/>
            </a:pPr>
            <a:r>
              <a:rPr lang="en-US" sz="2000">
                <a:effectLst/>
                <a:ea typeface="Times New Roman" panose="02020603050405020304" pitchFamily="18" charset="0"/>
                <a:cs typeface="Arial"/>
              </a:rPr>
              <a:t>If utilizing the workbook(s) for supplementary reporting, upload them to the SSP Acquisition &amp; Procurement module as a supporting document. The Biobased Product Purchases Workbook is</a:t>
            </a:r>
            <a:r>
              <a:rPr lang="en-US" sz="2000" b="1">
                <a:effectLst/>
                <a:ea typeface="Times New Roman" panose="02020603050405020304" pitchFamily="18" charset="0"/>
                <a:cs typeface="Arial"/>
              </a:rPr>
              <a:t> </a:t>
            </a:r>
            <a:r>
              <a:rPr lang="en-US" sz="2000">
                <a:effectLst/>
                <a:ea typeface="Times New Roman" panose="02020603050405020304" pitchFamily="18" charset="0"/>
                <a:cs typeface="Arial"/>
              </a:rPr>
              <a:t>due by</a:t>
            </a:r>
            <a:r>
              <a:rPr lang="en-US" sz="2000" b="1">
                <a:effectLst/>
                <a:ea typeface="Times New Roman" panose="02020603050405020304" pitchFamily="18" charset="0"/>
                <a:cs typeface="Arial"/>
              </a:rPr>
              <a:t> October 23, 2024, </a:t>
            </a:r>
            <a:r>
              <a:rPr lang="en-US" sz="2000">
                <a:effectLst/>
                <a:ea typeface="Times New Roman" panose="02020603050405020304" pitchFamily="18" charset="0"/>
                <a:cs typeface="Arial"/>
              </a:rPr>
              <a:t>and the Sustainable Acquisition Contracts Workbook is due by </a:t>
            </a:r>
            <a:r>
              <a:rPr lang="en-US" sz="2000" b="1">
                <a:effectLst/>
                <a:ea typeface="Times New Roman" panose="02020603050405020304" pitchFamily="18" charset="0"/>
                <a:cs typeface="Arial"/>
              </a:rPr>
              <a:t>November 22, 2024</a:t>
            </a:r>
            <a:r>
              <a:rPr lang="en-US" sz="2000">
                <a:effectLst/>
                <a:ea typeface="Times New Roman" panose="02020603050405020304" pitchFamily="18" charset="0"/>
                <a:cs typeface="Arial"/>
              </a:rPr>
              <a:t>.</a:t>
            </a:r>
          </a:p>
          <a:p>
            <a:pPr lvl="1">
              <a:lnSpc>
                <a:spcPct val="107000"/>
              </a:lnSpc>
              <a:spcBef>
                <a:spcPts val="0"/>
              </a:spcBef>
              <a:spcAft>
                <a:spcPts val="0"/>
              </a:spcAft>
              <a:buFont typeface="Symbol" panose="05050102010706020507" pitchFamily="18" charset="2"/>
              <a:buChar char=""/>
            </a:pPr>
            <a:endParaRPr lang="en-US" sz="1800">
              <a:effectLst/>
              <a:latin typeface="Calibri" panose="020F0502020204030204" pitchFamily="34" charset="0"/>
              <a:ea typeface="Times New Roman" panose="02020603050405020304" pitchFamily="18" charset="0"/>
              <a:cs typeface="Arial" panose="020B0604020202020204" pitchFamily="34" charset="0"/>
            </a:endParaRPr>
          </a:p>
          <a:p>
            <a:pPr lvl="1">
              <a:lnSpc>
                <a:spcPct val="107000"/>
              </a:lnSpc>
              <a:spcBef>
                <a:spcPts val="0"/>
              </a:spcBef>
              <a:spcAft>
                <a:spcPts val="0"/>
              </a:spcAft>
              <a:buFont typeface="Symbol" panose="05050102010706020507" pitchFamily="18" charset="2"/>
              <a:buChar char=""/>
            </a:pPr>
            <a:endParaRPr lang="en-US" sz="1500">
              <a:ea typeface="Times New Roman" panose="02020603050405020304" pitchFamily="18" charset="0"/>
              <a:cs typeface="Arial" panose="020B0604020202020204" pitchFamily="34" charset="0"/>
            </a:endParaRPr>
          </a:p>
          <a:p>
            <a:pPr lvl="1">
              <a:lnSpc>
                <a:spcPct val="107000"/>
              </a:lnSpc>
              <a:spcBef>
                <a:spcPts val="0"/>
              </a:spcBef>
              <a:spcAft>
                <a:spcPts val="0"/>
              </a:spcAft>
              <a:buFont typeface="Symbol" panose="05050102010706020507" pitchFamily="18" charset="2"/>
              <a:buChar char=""/>
            </a:pPr>
            <a:endParaRPr lang="en-US" sz="1500"/>
          </a:p>
        </p:txBody>
      </p:sp>
      <p:sp>
        <p:nvSpPr>
          <p:cNvPr id="3" name="Title 2">
            <a:extLst>
              <a:ext uri="{FF2B5EF4-FFF2-40B4-BE49-F238E27FC236}">
                <a16:creationId xmlns:a16="http://schemas.microsoft.com/office/drawing/2014/main" id="{6ADB73A2-E1DA-8DBC-BBAA-7F7D3C95AA0E}"/>
              </a:ext>
            </a:extLst>
          </p:cNvPr>
          <p:cNvSpPr>
            <a:spLocks noGrp="1"/>
          </p:cNvSpPr>
          <p:nvPr>
            <p:ph type="title"/>
          </p:nvPr>
        </p:nvSpPr>
        <p:spPr>
          <a:xfrm>
            <a:off x="177800" y="0"/>
            <a:ext cx="6146800" cy="901700"/>
          </a:xfrm>
        </p:spPr>
        <p:txBody>
          <a:bodyPr/>
          <a:lstStyle/>
          <a:p>
            <a:r>
              <a:rPr lang="en-US" sz="2400"/>
              <a:t>Acquisition and Procurement</a:t>
            </a:r>
            <a:endParaRPr lang="en-US"/>
          </a:p>
        </p:txBody>
      </p:sp>
    </p:spTree>
    <p:extLst>
      <p:ext uri="{BB962C8B-B14F-4D97-AF65-F5344CB8AC3E}">
        <p14:creationId xmlns:p14="http://schemas.microsoft.com/office/powerpoint/2010/main" val="38456508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4E5C2BC-5852-2EA3-46B5-A409E88645DE}"/>
              </a:ext>
            </a:extLst>
          </p:cNvPr>
          <p:cNvSpPr>
            <a:spLocks noGrp="1"/>
          </p:cNvSpPr>
          <p:nvPr>
            <p:ph idx="1"/>
          </p:nvPr>
        </p:nvSpPr>
        <p:spPr>
          <a:xfrm>
            <a:off x="457200" y="1219200"/>
            <a:ext cx="8229600" cy="5181600"/>
          </a:xfrm>
        </p:spPr>
        <p:txBody>
          <a:bodyPr/>
          <a:lstStyle/>
          <a:p>
            <a:pPr marL="0" indent="0">
              <a:lnSpc>
                <a:spcPct val="107000"/>
              </a:lnSpc>
              <a:spcBef>
                <a:spcPts val="0"/>
              </a:spcBef>
              <a:spcAft>
                <a:spcPts val="0"/>
              </a:spcAft>
              <a:buNone/>
            </a:pPr>
            <a:r>
              <a:rPr lang="en-US" sz="2000" b="1">
                <a:latin typeface="+mj-lt"/>
                <a:ea typeface="Times New Roman" panose="02020603050405020304" pitchFamily="18" charset="0"/>
                <a:cs typeface="Arial"/>
              </a:rPr>
              <a:t>SSP Narrative:</a:t>
            </a:r>
          </a:p>
          <a:p>
            <a:pPr>
              <a:lnSpc>
                <a:spcPct val="107000"/>
              </a:lnSpc>
              <a:spcBef>
                <a:spcPts val="0"/>
              </a:spcBef>
              <a:spcAft>
                <a:spcPts val="0"/>
              </a:spcAft>
            </a:pPr>
            <a:r>
              <a:rPr lang="en-US" sz="1900">
                <a:effectLst/>
                <a:latin typeface="+mj-lt"/>
                <a:ea typeface="MS Mincho"/>
                <a:cs typeface="Arial"/>
              </a:rPr>
              <a:t>Please use the fillable table to list progress in implementing life cycle cost effective ECMs accomplished via performance contract.</a:t>
            </a:r>
          </a:p>
          <a:p>
            <a:pPr>
              <a:lnSpc>
                <a:spcPct val="107000"/>
              </a:lnSpc>
              <a:spcBef>
                <a:spcPts val="0"/>
              </a:spcBef>
              <a:spcAft>
                <a:spcPts val="0"/>
              </a:spcAft>
            </a:pPr>
            <a:endParaRPr lang="en-US" sz="1900">
              <a:effectLst/>
              <a:latin typeface="+mj-lt"/>
              <a:ea typeface="Times New Roman" panose="02020603050405020304" pitchFamily="18" charset="0"/>
              <a:cs typeface="Arial" panose="020B0604020202020204" pitchFamily="34" charset="0"/>
            </a:endParaRPr>
          </a:p>
          <a:p>
            <a:pPr>
              <a:lnSpc>
                <a:spcPct val="107000"/>
              </a:lnSpc>
              <a:spcBef>
                <a:spcPts val="0"/>
              </a:spcBef>
              <a:spcAft>
                <a:spcPts val="0"/>
              </a:spcAft>
            </a:pPr>
            <a:endParaRPr lang="en-US" sz="1900">
              <a:latin typeface="+mj-lt"/>
              <a:ea typeface="Times New Roman" panose="02020603050405020304" pitchFamily="18" charset="0"/>
              <a:cs typeface="Arial" panose="020B0604020202020204" pitchFamily="34" charset="0"/>
            </a:endParaRPr>
          </a:p>
          <a:p>
            <a:pPr>
              <a:lnSpc>
                <a:spcPct val="107000"/>
              </a:lnSpc>
              <a:spcBef>
                <a:spcPts val="0"/>
              </a:spcBef>
              <a:spcAft>
                <a:spcPts val="0"/>
              </a:spcAft>
            </a:pPr>
            <a:endParaRPr lang="en-US" sz="1900">
              <a:effectLst/>
              <a:latin typeface="+mj-lt"/>
              <a:ea typeface="Times New Roman" panose="02020603050405020304" pitchFamily="18" charset="0"/>
              <a:cs typeface="Arial" panose="020B0604020202020204" pitchFamily="34" charset="0"/>
            </a:endParaRPr>
          </a:p>
          <a:p>
            <a:pPr>
              <a:lnSpc>
                <a:spcPct val="107000"/>
              </a:lnSpc>
              <a:spcBef>
                <a:spcPts val="0"/>
              </a:spcBef>
              <a:spcAft>
                <a:spcPts val="0"/>
              </a:spcAft>
            </a:pPr>
            <a:endParaRPr lang="en-US" sz="1900">
              <a:latin typeface="+mj-lt"/>
              <a:ea typeface="Times New Roman" panose="02020603050405020304" pitchFamily="18" charset="0"/>
              <a:cs typeface="Arial" panose="020B0604020202020204" pitchFamily="34" charset="0"/>
            </a:endParaRPr>
          </a:p>
          <a:p>
            <a:pPr>
              <a:lnSpc>
                <a:spcPct val="107000"/>
              </a:lnSpc>
              <a:spcBef>
                <a:spcPts val="0"/>
              </a:spcBef>
              <a:spcAft>
                <a:spcPts val="0"/>
              </a:spcAft>
            </a:pPr>
            <a:endParaRPr lang="en-US" sz="1900">
              <a:effectLst/>
              <a:latin typeface="+mj-lt"/>
              <a:ea typeface="Times New Roman" panose="02020603050405020304" pitchFamily="18" charset="0"/>
              <a:cs typeface="Arial" panose="020B0604020202020204" pitchFamily="34" charset="0"/>
            </a:endParaRPr>
          </a:p>
          <a:p>
            <a:pPr>
              <a:lnSpc>
                <a:spcPct val="107000"/>
              </a:lnSpc>
              <a:spcBef>
                <a:spcPts val="0"/>
              </a:spcBef>
              <a:spcAft>
                <a:spcPts val="0"/>
              </a:spcAft>
            </a:pPr>
            <a:endParaRPr lang="en-US" sz="1900">
              <a:latin typeface="+mj-lt"/>
              <a:ea typeface="Times New Roman" panose="02020603050405020304" pitchFamily="18" charset="0"/>
              <a:cs typeface="Arial" panose="020B0604020202020204" pitchFamily="34" charset="0"/>
            </a:endParaRPr>
          </a:p>
          <a:p>
            <a:r>
              <a:rPr lang="en-US" sz="1900">
                <a:latin typeface="Arial"/>
                <a:cs typeface="Times New Roman"/>
              </a:rPr>
              <a:t>Discuss any anticipated technical assistance needs (technical, procurement, etc.).</a:t>
            </a:r>
          </a:p>
          <a:p>
            <a:r>
              <a:rPr lang="en-US" sz="1900">
                <a:latin typeface="Arial"/>
                <a:cs typeface="Times New Roman"/>
              </a:rPr>
              <a:t>Describe any approved FY appropriations, AFFECT funds, and/or direct and indirect obligations for ECMs, including facility surveys/evaluations.</a:t>
            </a:r>
            <a:endParaRPr lang="en-US" sz="1900">
              <a:latin typeface="Arial"/>
              <a:cs typeface="Arial"/>
            </a:endParaRPr>
          </a:p>
          <a:p>
            <a:r>
              <a:rPr lang="en-US" sz="1900">
                <a:effectLst/>
                <a:latin typeface="+mj-lt"/>
                <a:ea typeface="Times New Roman" panose="02020603050405020304" pitchFamily="18" charset="0"/>
                <a:cs typeface="Arial"/>
              </a:rPr>
              <a:t>Actions taken to incorporate and/or expand environmental justice into operations, planning, decision making, and procurement activities.</a:t>
            </a:r>
            <a:endParaRPr lang="en-US" sz="1900">
              <a:cs typeface="Arial"/>
            </a:endParaRPr>
          </a:p>
        </p:txBody>
      </p:sp>
      <p:sp>
        <p:nvSpPr>
          <p:cNvPr id="3" name="Title 2">
            <a:extLst>
              <a:ext uri="{FF2B5EF4-FFF2-40B4-BE49-F238E27FC236}">
                <a16:creationId xmlns:a16="http://schemas.microsoft.com/office/drawing/2014/main" id="{18689621-A9F2-310D-3D7A-65B79EF74BE9}"/>
              </a:ext>
            </a:extLst>
          </p:cNvPr>
          <p:cNvSpPr>
            <a:spLocks noGrp="1"/>
          </p:cNvSpPr>
          <p:nvPr>
            <p:ph type="title"/>
          </p:nvPr>
        </p:nvSpPr>
        <p:spPr>
          <a:xfrm>
            <a:off x="177800" y="0"/>
            <a:ext cx="6070600" cy="901700"/>
          </a:xfrm>
        </p:spPr>
        <p:txBody>
          <a:bodyPr/>
          <a:lstStyle/>
          <a:p>
            <a:pPr marL="0" marR="0">
              <a:lnSpc>
                <a:spcPct val="107000"/>
              </a:lnSpc>
              <a:spcBef>
                <a:spcPts val="0"/>
              </a:spcBef>
              <a:spcAft>
                <a:spcPts val="0"/>
              </a:spcAft>
            </a:pPr>
            <a:r>
              <a:rPr lang="en-US" sz="2400" b="1" kern="0">
                <a:effectLst/>
                <a:ea typeface="Times New Roman" panose="02020603050405020304" pitchFamily="18" charset="0"/>
              </a:rPr>
              <a:t>Investments: ECMs + Workforce and Community </a:t>
            </a:r>
            <a:r>
              <a:rPr lang="en-US" sz="2400" b="0" kern="0">
                <a:effectLst/>
                <a:ea typeface="Times New Roman" panose="02020603050405020304" pitchFamily="18" charset="0"/>
              </a:rPr>
              <a:t> </a:t>
            </a:r>
            <a:endParaRPr lang="en-US" sz="2400">
              <a:effectLst/>
              <a:ea typeface="Times New Roman" panose="02020603050405020304" pitchFamily="18" charset="0"/>
            </a:endParaRPr>
          </a:p>
        </p:txBody>
      </p:sp>
      <p:graphicFrame>
        <p:nvGraphicFramePr>
          <p:cNvPr id="5" name="Table 4">
            <a:extLst>
              <a:ext uri="{FF2B5EF4-FFF2-40B4-BE49-F238E27FC236}">
                <a16:creationId xmlns:a16="http://schemas.microsoft.com/office/drawing/2014/main" id="{64A82605-1D14-7D69-6536-F7A32412B10A}"/>
              </a:ext>
            </a:extLst>
          </p:cNvPr>
          <p:cNvGraphicFramePr>
            <a:graphicFrameLocks noGrp="1"/>
          </p:cNvGraphicFramePr>
          <p:nvPr>
            <p:extLst>
              <p:ext uri="{D42A27DB-BD31-4B8C-83A1-F6EECF244321}">
                <p14:modId xmlns:p14="http://schemas.microsoft.com/office/powerpoint/2010/main" val="1629304926"/>
              </p:ext>
            </p:extLst>
          </p:nvPr>
        </p:nvGraphicFramePr>
        <p:xfrm>
          <a:off x="1181527" y="2316680"/>
          <a:ext cx="6780945" cy="1686758"/>
        </p:xfrm>
        <a:graphic>
          <a:graphicData uri="http://schemas.openxmlformats.org/drawingml/2006/table">
            <a:tbl>
              <a:tblPr firstRow="1" firstCol="1" bandRow="1"/>
              <a:tblGrid>
                <a:gridCol w="1203562">
                  <a:extLst>
                    <a:ext uri="{9D8B030D-6E8A-4147-A177-3AD203B41FA5}">
                      <a16:colId xmlns:a16="http://schemas.microsoft.com/office/drawing/2014/main" val="9565233"/>
                    </a:ext>
                  </a:extLst>
                </a:gridCol>
                <a:gridCol w="1148120">
                  <a:extLst>
                    <a:ext uri="{9D8B030D-6E8A-4147-A177-3AD203B41FA5}">
                      <a16:colId xmlns:a16="http://schemas.microsoft.com/office/drawing/2014/main" val="1346728473"/>
                    </a:ext>
                  </a:extLst>
                </a:gridCol>
                <a:gridCol w="929460">
                  <a:extLst>
                    <a:ext uri="{9D8B030D-6E8A-4147-A177-3AD203B41FA5}">
                      <a16:colId xmlns:a16="http://schemas.microsoft.com/office/drawing/2014/main" val="2154568445"/>
                    </a:ext>
                  </a:extLst>
                </a:gridCol>
                <a:gridCol w="875263">
                  <a:extLst>
                    <a:ext uri="{9D8B030D-6E8A-4147-A177-3AD203B41FA5}">
                      <a16:colId xmlns:a16="http://schemas.microsoft.com/office/drawing/2014/main" val="2668865977"/>
                    </a:ext>
                  </a:extLst>
                </a:gridCol>
                <a:gridCol w="929460">
                  <a:extLst>
                    <a:ext uri="{9D8B030D-6E8A-4147-A177-3AD203B41FA5}">
                      <a16:colId xmlns:a16="http://schemas.microsoft.com/office/drawing/2014/main" val="2195649522"/>
                    </a:ext>
                  </a:extLst>
                </a:gridCol>
                <a:gridCol w="929460">
                  <a:extLst>
                    <a:ext uri="{9D8B030D-6E8A-4147-A177-3AD203B41FA5}">
                      <a16:colId xmlns:a16="http://schemas.microsoft.com/office/drawing/2014/main" val="3228013781"/>
                    </a:ext>
                  </a:extLst>
                </a:gridCol>
                <a:gridCol w="765620">
                  <a:extLst>
                    <a:ext uri="{9D8B030D-6E8A-4147-A177-3AD203B41FA5}">
                      <a16:colId xmlns:a16="http://schemas.microsoft.com/office/drawing/2014/main" val="1723427346"/>
                    </a:ext>
                  </a:extLst>
                </a:gridCol>
              </a:tblGrid>
              <a:tr h="1145928">
                <a:tc>
                  <a:txBody>
                    <a:bodyPr/>
                    <a:lstStyle/>
                    <a:p>
                      <a:pPr marL="0" marR="0" algn="ctr">
                        <a:lnSpc>
                          <a:spcPct val="107000"/>
                        </a:lnSpc>
                        <a:spcBef>
                          <a:spcPts val="0"/>
                        </a:spcBef>
                        <a:spcAft>
                          <a:spcPts val="0"/>
                        </a:spcAft>
                      </a:pPr>
                      <a:r>
                        <a:rPr lang="en-US" sz="1000">
                          <a:solidFill>
                            <a:srgbClr val="FFFFFF"/>
                          </a:solidFill>
                          <a:effectLst/>
                          <a:highlight>
                            <a:srgbClr val="4472C4"/>
                          </a:highlight>
                          <a:latin typeface="Times New Roman" panose="02020603050405020304" pitchFamily="18" charset="0"/>
                          <a:ea typeface="Times New Roman" panose="02020603050405020304" pitchFamily="18" charset="0"/>
                          <a:cs typeface="Arial" panose="020B0604020202020204" pitchFamily="34" charset="0"/>
                        </a:rPr>
                        <a:t>Performance</a:t>
                      </a:r>
                      <a:endParaRPr lang="en-US" sz="1100">
                        <a:effectLst/>
                        <a:highlight>
                          <a:srgbClr val="4472C4"/>
                        </a:highlight>
                        <a:latin typeface="Calibri" panose="020F0502020204030204" pitchFamily="34" charset="0"/>
                        <a:ea typeface="MS Mincho" panose="02020609040205080304" pitchFamily="49" charset="-128"/>
                        <a:cs typeface="Arial" panose="020B0604020202020204" pitchFamily="34" charset="0"/>
                      </a:endParaRPr>
                    </a:p>
                    <a:p>
                      <a:pPr marL="0" marR="0" algn="ctr">
                        <a:lnSpc>
                          <a:spcPct val="107000"/>
                        </a:lnSpc>
                        <a:spcBef>
                          <a:spcPts val="0"/>
                        </a:spcBef>
                        <a:spcAft>
                          <a:spcPts val="0"/>
                        </a:spcAft>
                      </a:pPr>
                      <a:r>
                        <a:rPr lang="en-US" sz="1000">
                          <a:solidFill>
                            <a:srgbClr val="FFFFFF"/>
                          </a:solidFill>
                          <a:effectLst/>
                          <a:highlight>
                            <a:srgbClr val="4472C4"/>
                          </a:highlight>
                          <a:latin typeface="Times New Roman" panose="02020603050405020304" pitchFamily="18" charset="0"/>
                          <a:ea typeface="Times New Roman" panose="02020603050405020304" pitchFamily="18" charset="0"/>
                          <a:cs typeface="Arial" panose="020B0604020202020204" pitchFamily="34" charset="0"/>
                        </a:rPr>
                        <a:t>Contract Type (ESPC, UESC, or ENABLE) and Status</a:t>
                      </a:r>
                      <a:endParaRPr lang="en-US" sz="1100">
                        <a:effectLst/>
                        <a:highlight>
                          <a:srgbClr val="4472C4"/>
                        </a:highligh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marL="0" marR="0" algn="ctr">
                        <a:lnSpc>
                          <a:spcPct val="107000"/>
                        </a:lnSpc>
                        <a:spcBef>
                          <a:spcPts val="0"/>
                        </a:spcBef>
                        <a:spcAft>
                          <a:spcPts val="0"/>
                        </a:spcAft>
                      </a:pPr>
                      <a:r>
                        <a:rPr lang="en-US" sz="1000">
                          <a:solidFill>
                            <a:srgbClr val="FFFFFF"/>
                          </a:solidFill>
                          <a:effectLst/>
                          <a:highlight>
                            <a:srgbClr val="4472C4"/>
                          </a:highlight>
                          <a:latin typeface="Times New Roman" panose="02020603050405020304" pitchFamily="18" charset="0"/>
                          <a:ea typeface="Times New Roman" panose="02020603050405020304" pitchFamily="18" charset="0"/>
                          <a:cs typeface="Arial" panose="020B0604020202020204" pitchFamily="34" charset="0"/>
                        </a:rPr>
                        <a:t>Project Title and Description</a:t>
                      </a:r>
                      <a:endParaRPr lang="en-US" sz="1100">
                        <a:effectLst/>
                        <a:highlight>
                          <a:srgbClr val="4472C4"/>
                        </a:highligh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marL="0" marR="0" algn="ctr">
                        <a:lnSpc>
                          <a:spcPct val="107000"/>
                        </a:lnSpc>
                        <a:spcBef>
                          <a:spcPts val="0"/>
                        </a:spcBef>
                        <a:spcAft>
                          <a:spcPts val="0"/>
                        </a:spcAft>
                      </a:pPr>
                      <a:r>
                        <a:rPr lang="en-US" sz="1000">
                          <a:solidFill>
                            <a:srgbClr val="FFFFFF"/>
                          </a:solidFill>
                          <a:effectLst/>
                          <a:highlight>
                            <a:srgbClr val="4472C4"/>
                          </a:highlight>
                          <a:latin typeface="Times New Roman" panose="02020603050405020304" pitchFamily="18" charset="0"/>
                          <a:ea typeface="Times New Roman" panose="02020603050405020304" pitchFamily="18" charset="0"/>
                          <a:cs typeface="Arial" panose="020B0604020202020204" pitchFamily="34" charset="0"/>
                        </a:rPr>
                        <a:t>Estimated Energy Savings (BTU)</a:t>
                      </a:r>
                      <a:endParaRPr lang="en-US" sz="1100">
                        <a:effectLst/>
                        <a:highlight>
                          <a:srgbClr val="4472C4"/>
                        </a:highligh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marL="0" marR="0" algn="ctr">
                        <a:lnSpc>
                          <a:spcPct val="107000"/>
                        </a:lnSpc>
                        <a:spcBef>
                          <a:spcPts val="0"/>
                        </a:spcBef>
                        <a:spcAft>
                          <a:spcPts val="0"/>
                        </a:spcAft>
                      </a:pPr>
                      <a:r>
                        <a:rPr lang="en-US" sz="1000">
                          <a:solidFill>
                            <a:srgbClr val="FFFFFF"/>
                          </a:solidFill>
                          <a:effectLst/>
                          <a:highlight>
                            <a:srgbClr val="4472C4"/>
                          </a:highlight>
                          <a:latin typeface="Times New Roman" panose="02020603050405020304" pitchFamily="18" charset="0"/>
                          <a:ea typeface="Times New Roman" panose="02020603050405020304" pitchFamily="18" charset="0"/>
                          <a:cs typeface="Arial" panose="020B0604020202020204" pitchFamily="34" charset="0"/>
                        </a:rPr>
                        <a:t>Expected </a:t>
                      </a:r>
                      <a:endParaRPr lang="en-US" sz="1100">
                        <a:effectLst/>
                        <a:highlight>
                          <a:srgbClr val="4472C4"/>
                        </a:highlight>
                        <a:latin typeface="Calibri" panose="020F0502020204030204" pitchFamily="34" charset="0"/>
                        <a:ea typeface="MS Mincho" panose="02020609040205080304" pitchFamily="49" charset="-128"/>
                        <a:cs typeface="Arial" panose="020B0604020202020204" pitchFamily="34" charset="0"/>
                      </a:endParaRPr>
                    </a:p>
                    <a:p>
                      <a:pPr marL="0" marR="0" algn="ctr">
                        <a:lnSpc>
                          <a:spcPct val="107000"/>
                        </a:lnSpc>
                        <a:spcBef>
                          <a:spcPts val="0"/>
                        </a:spcBef>
                        <a:spcAft>
                          <a:spcPts val="0"/>
                        </a:spcAft>
                      </a:pPr>
                      <a:r>
                        <a:rPr lang="en-US" sz="1000">
                          <a:solidFill>
                            <a:srgbClr val="FFFFFF"/>
                          </a:solidFill>
                          <a:effectLst/>
                          <a:highlight>
                            <a:srgbClr val="4472C4"/>
                          </a:highlight>
                          <a:latin typeface="Times New Roman" panose="02020603050405020304" pitchFamily="18" charset="0"/>
                          <a:ea typeface="Times New Roman" panose="02020603050405020304" pitchFamily="18" charset="0"/>
                          <a:cs typeface="Arial" panose="020B0604020202020204" pitchFamily="34" charset="0"/>
                        </a:rPr>
                        <a:t>GHG Reduction (MTCO2e)</a:t>
                      </a:r>
                      <a:endParaRPr lang="en-US" sz="1100">
                        <a:effectLst/>
                        <a:highlight>
                          <a:srgbClr val="4472C4"/>
                        </a:highligh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marL="0" marR="0" algn="ctr">
                        <a:lnSpc>
                          <a:spcPct val="107000"/>
                        </a:lnSpc>
                        <a:spcBef>
                          <a:spcPts val="0"/>
                        </a:spcBef>
                        <a:spcAft>
                          <a:spcPts val="0"/>
                        </a:spcAft>
                      </a:pPr>
                      <a:r>
                        <a:rPr lang="en-US" sz="1000">
                          <a:solidFill>
                            <a:srgbClr val="FFFFFF"/>
                          </a:solidFill>
                          <a:effectLst/>
                          <a:highlight>
                            <a:srgbClr val="4472C4"/>
                          </a:highlight>
                          <a:latin typeface="Times New Roman" panose="02020603050405020304" pitchFamily="18" charset="0"/>
                          <a:ea typeface="Times New Roman" panose="02020603050405020304" pitchFamily="18" charset="0"/>
                          <a:cs typeface="Arial" panose="020B0604020202020204" pitchFamily="34" charset="0"/>
                        </a:rPr>
                        <a:t>Expected Project Value (all funding sources)</a:t>
                      </a:r>
                      <a:endParaRPr lang="en-US" sz="1100">
                        <a:effectLst/>
                        <a:highlight>
                          <a:srgbClr val="4472C4"/>
                        </a:highligh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marL="0" marR="0" algn="ctr">
                        <a:lnSpc>
                          <a:spcPct val="107000"/>
                        </a:lnSpc>
                        <a:spcBef>
                          <a:spcPts val="0"/>
                        </a:spcBef>
                        <a:spcAft>
                          <a:spcPts val="0"/>
                        </a:spcAft>
                      </a:pPr>
                      <a:r>
                        <a:rPr lang="en-US" sz="1000">
                          <a:solidFill>
                            <a:srgbClr val="FFFFFF"/>
                          </a:solidFill>
                          <a:effectLst/>
                          <a:highlight>
                            <a:srgbClr val="4472C4"/>
                          </a:highlight>
                          <a:latin typeface="Times New Roman" panose="02020603050405020304" pitchFamily="18" charset="0"/>
                          <a:ea typeface="Times New Roman" panose="02020603050405020304" pitchFamily="18" charset="0"/>
                          <a:cs typeface="Arial" panose="020B0604020202020204" pitchFamily="34" charset="0"/>
                        </a:rPr>
                        <a:t> </a:t>
                      </a:r>
                      <a:endParaRPr lang="en-US" sz="1100">
                        <a:effectLst/>
                        <a:highlight>
                          <a:srgbClr val="4472C4"/>
                        </a:highlight>
                        <a:latin typeface="Calibri" panose="020F0502020204030204" pitchFamily="34" charset="0"/>
                        <a:ea typeface="MS Mincho" panose="02020609040205080304" pitchFamily="49" charset="-128"/>
                        <a:cs typeface="Arial" panose="020B0604020202020204" pitchFamily="34" charset="0"/>
                      </a:endParaRPr>
                    </a:p>
                    <a:p>
                      <a:pPr marL="0" marR="0" algn="ctr">
                        <a:lnSpc>
                          <a:spcPct val="107000"/>
                        </a:lnSpc>
                        <a:spcBef>
                          <a:spcPts val="0"/>
                        </a:spcBef>
                        <a:spcAft>
                          <a:spcPts val="0"/>
                        </a:spcAft>
                      </a:pPr>
                      <a:r>
                        <a:rPr lang="en-US" sz="1000">
                          <a:solidFill>
                            <a:srgbClr val="FFFFFF"/>
                          </a:solidFill>
                          <a:effectLst/>
                          <a:highlight>
                            <a:srgbClr val="4472C4"/>
                          </a:highlight>
                          <a:latin typeface="Times New Roman" panose="02020603050405020304" pitchFamily="18" charset="0"/>
                          <a:ea typeface="Times New Roman" panose="02020603050405020304" pitchFamily="18" charset="0"/>
                          <a:cs typeface="Arial" panose="020B0604020202020204" pitchFamily="34" charset="0"/>
                        </a:rPr>
                        <a:t>Anticipated TA Needs</a:t>
                      </a:r>
                      <a:endParaRPr lang="en-US" sz="1100">
                        <a:effectLst/>
                        <a:highlight>
                          <a:srgbClr val="4472C4"/>
                        </a:highligh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marL="0" marR="0" algn="ctr">
                        <a:lnSpc>
                          <a:spcPct val="107000"/>
                        </a:lnSpc>
                        <a:spcBef>
                          <a:spcPts val="0"/>
                        </a:spcBef>
                        <a:spcAft>
                          <a:spcPts val="0"/>
                        </a:spcAft>
                      </a:pPr>
                      <a:r>
                        <a:rPr lang="en-US" sz="1000">
                          <a:solidFill>
                            <a:srgbClr val="FFFFFF"/>
                          </a:solidFill>
                          <a:effectLst/>
                          <a:highlight>
                            <a:srgbClr val="4472C4"/>
                          </a:highlight>
                          <a:latin typeface="Times New Roman" panose="02020603050405020304" pitchFamily="18" charset="0"/>
                          <a:ea typeface="Times New Roman" panose="02020603050405020304" pitchFamily="18" charset="0"/>
                          <a:cs typeface="Arial" panose="020B0604020202020204" pitchFamily="34" charset="0"/>
                        </a:rPr>
                        <a:t> </a:t>
                      </a:r>
                      <a:endParaRPr lang="en-US" sz="1100">
                        <a:effectLst/>
                        <a:highlight>
                          <a:srgbClr val="4472C4"/>
                        </a:highlight>
                        <a:latin typeface="Calibri" panose="020F0502020204030204" pitchFamily="34" charset="0"/>
                        <a:ea typeface="MS Mincho" panose="02020609040205080304" pitchFamily="49" charset="-128"/>
                        <a:cs typeface="Arial" panose="020B0604020202020204" pitchFamily="34" charset="0"/>
                      </a:endParaRPr>
                    </a:p>
                    <a:p>
                      <a:pPr marL="0" marR="0" algn="ctr">
                        <a:lnSpc>
                          <a:spcPct val="107000"/>
                        </a:lnSpc>
                        <a:spcBef>
                          <a:spcPts val="0"/>
                        </a:spcBef>
                        <a:spcAft>
                          <a:spcPts val="0"/>
                        </a:spcAft>
                      </a:pPr>
                      <a:r>
                        <a:rPr lang="en-US" sz="1000">
                          <a:solidFill>
                            <a:srgbClr val="FFFFFF"/>
                          </a:solidFill>
                          <a:effectLst/>
                          <a:highlight>
                            <a:srgbClr val="4472C4"/>
                          </a:highlight>
                          <a:latin typeface="Times New Roman" panose="02020603050405020304" pitchFamily="18" charset="0"/>
                          <a:ea typeface="Times New Roman" panose="02020603050405020304" pitchFamily="18" charset="0"/>
                          <a:cs typeface="Arial" panose="020B0604020202020204" pitchFamily="34" charset="0"/>
                        </a:rPr>
                        <a:t>Expected Award Date</a:t>
                      </a:r>
                      <a:endParaRPr lang="en-US" sz="1100">
                        <a:effectLst/>
                        <a:highlight>
                          <a:srgbClr val="4472C4"/>
                        </a:highligh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extLst>
                  <a:ext uri="{0D108BD9-81ED-4DB2-BD59-A6C34878D82A}">
                    <a16:rowId xmlns:a16="http://schemas.microsoft.com/office/drawing/2014/main" val="4040754318"/>
                  </a:ext>
                </a:extLst>
              </a:tr>
              <a:tr h="270415">
                <a:tc>
                  <a:txBody>
                    <a:bodyPr/>
                    <a:lstStyle/>
                    <a:p>
                      <a:pPr marL="0" marR="0">
                        <a:lnSpc>
                          <a:spcPct val="107000"/>
                        </a:lnSpc>
                        <a:spcBef>
                          <a:spcPts val="0"/>
                        </a:spcBef>
                        <a:spcAft>
                          <a:spcPts val="0"/>
                        </a:spcAft>
                      </a:pPr>
                      <a:r>
                        <a:rPr lang="en-US" sz="1000">
                          <a:effectLst/>
                          <a:latin typeface="Times New Roman" panose="02020603050405020304" pitchFamily="18"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000">
                          <a:effectLst/>
                          <a:latin typeface="Times New Roman" panose="02020603050405020304" pitchFamily="18"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000">
                          <a:effectLst/>
                          <a:latin typeface="Times New Roman" panose="02020603050405020304" pitchFamily="18"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000">
                          <a:effectLst/>
                          <a:latin typeface="Times New Roman" panose="02020603050405020304" pitchFamily="18"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000">
                          <a:effectLst/>
                          <a:latin typeface="Times New Roman" panose="02020603050405020304" pitchFamily="18"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000">
                          <a:effectLst/>
                          <a:latin typeface="Times New Roman" panose="02020603050405020304" pitchFamily="18"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000">
                          <a:effectLst/>
                          <a:latin typeface="Times New Roman" panose="02020603050405020304" pitchFamily="18"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08275463"/>
                  </a:ext>
                </a:extLst>
              </a:tr>
              <a:tr h="270415">
                <a:tc>
                  <a:txBody>
                    <a:bodyPr/>
                    <a:lstStyle/>
                    <a:p>
                      <a:pPr marL="0" marR="0">
                        <a:lnSpc>
                          <a:spcPct val="107000"/>
                        </a:lnSpc>
                        <a:spcBef>
                          <a:spcPts val="0"/>
                        </a:spcBef>
                        <a:spcAft>
                          <a:spcPts val="0"/>
                        </a:spcAft>
                      </a:pPr>
                      <a:r>
                        <a:rPr lang="en-US" sz="1000">
                          <a:effectLst/>
                          <a:latin typeface="Times New Roman" panose="02020603050405020304" pitchFamily="18"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000">
                          <a:effectLst/>
                          <a:latin typeface="Times New Roman" panose="02020603050405020304" pitchFamily="18"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000">
                          <a:effectLst/>
                          <a:latin typeface="Times New Roman" panose="02020603050405020304" pitchFamily="18"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000">
                          <a:effectLst/>
                          <a:latin typeface="Times New Roman" panose="02020603050405020304" pitchFamily="18"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000">
                          <a:effectLst/>
                          <a:latin typeface="Times New Roman" panose="02020603050405020304" pitchFamily="18"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000">
                          <a:effectLst/>
                          <a:latin typeface="Times New Roman" panose="02020603050405020304" pitchFamily="18"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000">
                          <a:effectLst/>
                          <a:latin typeface="Times New Roman" panose="02020603050405020304" pitchFamily="18"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71508648"/>
                  </a:ext>
                </a:extLst>
              </a:tr>
            </a:tbl>
          </a:graphicData>
        </a:graphic>
      </p:graphicFrame>
    </p:spTree>
    <p:extLst>
      <p:ext uri="{BB962C8B-B14F-4D97-AF65-F5344CB8AC3E}">
        <p14:creationId xmlns:p14="http://schemas.microsoft.com/office/powerpoint/2010/main" val="1357511200"/>
      </p:ext>
    </p:extLst>
  </p:cSld>
  <p:clrMapOvr>
    <a:masterClrMapping/>
  </p:clrMapOvr>
  <p:extLst>
    <p:ext uri="{6950BFC3-D8DA-4A85-94F7-54DA5524770B}">
      <p188:commentRel xmlns:p188="http://schemas.microsoft.com/office/powerpoint/2018/8/main" r:id="rId2"/>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7D7BF43-D20A-2059-950A-171D6BDD3301}"/>
              </a:ext>
            </a:extLst>
          </p:cNvPr>
          <p:cNvSpPr>
            <a:spLocks noGrp="1"/>
          </p:cNvSpPr>
          <p:nvPr>
            <p:ph idx="1"/>
          </p:nvPr>
        </p:nvSpPr>
        <p:spPr>
          <a:xfrm>
            <a:off x="457200" y="1177658"/>
            <a:ext cx="8229600" cy="5193766"/>
          </a:xfrm>
        </p:spPr>
        <p:txBody>
          <a:bodyPr/>
          <a:lstStyle/>
          <a:p>
            <a:pPr marL="0" indent="0">
              <a:lnSpc>
                <a:spcPct val="107000"/>
              </a:lnSpc>
              <a:spcBef>
                <a:spcPts val="0"/>
              </a:spcBef>
              <a:spcAft>
                <a:spcPts val="0"/>
              </a:spcAft>
              <a:buNone/>
            </a:pPr>
            <a:r>
              <a:rPr lang="en-US" sz="2000" b="1">
                <a:cs typeface="Arial"/>
              </a:rPr>
              <a:t>SSP Narrative:</a:t>
            </a:r>
            <a:endParaRPr lang="en-US" sz="2000">
              <a:cs typeface="Arial"/>
            </a:endParaRPr>
          </a:p>
          <a:p>
            <a:r>
              <a:rPr lang="en-US" sz="2000">
                <a:latin typeface="Arial"/>
                <a:cs typeface="Times New Roman"/>
              </a:rPr>
              <a:t>Briefly discuss efforts to reduce GHGs from fugitive emissions and refrigerants. Address the key topic areas:</a:t>
            </a:r>
          </a:p>
          <a:p>
            <a:pPr lvl="1">
              <a:buChar char="•"/>
            </a:pPr>
            <a:r>
              <a:rPr lang="en-US">
                <a:latin typeface="Arial"/>
                <a:cs typeface="Times New Roman"/>
              </a:rPr>
              <a:t>Inventory management, monitoring and control techniques, capture systems and storage equipment, leak detection and repair, and preventive maintenance programs to minimize releases.</a:t>
            </a:r>
            <a:endParaRPr lang="en-US">
              <a:latin typeface="Arial"/>
              <a:cs typeface="Arial"/>
            </a:endParaRPr>
          </a:p>
          <a:p>
            <a:r>
              <a:rPr lang="en-US" sz="2000">
                <a:latin typeface="Arial"/>
                <a:cs typeface="Times New Roman"/>
              </a:rPr>
              <a:t>Description of substitution and phasedown efforts (e.g., sulfur hexafluoride (SF6), hydrofluorocarbons (HFC)). Include SF6 and HFC material substitution and usage reduction efforts:</a:t>
            </a:r>
            <a:endParaRPr lang="en-US" sz="2000">
              <a:latin typeface="Arial"/>
              <a:cs typeface="Arial"/>
            </a:endParaRPr>
          </a:p>
          <a:p>
            <a:pPr lvl="1">
              <a:buChar char="•"/>
            </a:pPr>
            <a:r>
              <a:rPr lang="en-US">
                <a:latin typeface="Arial"/>
                <a:cs typeface="Times New Roman"/>
              </a:rPr>
              <a:t>Response to HFC Phasedown for continued HFC procurement.</a:t>
            </a:r>
            <a:endParaRPr lang="en-US">
              <a:latin typeface="Arial"/>
              <a:cs typeface="Arial"/>
            </a:endParaRPr>
          </a:p>
          <a:p>
            <a:pPr lvl="1">
              <a:buChar char="•"/>
            </a:pPr>
            <a:r>
              <a:rPr lang="en-US">
                <a:latin typeface="Arial"/>
                <a:cs typeface="Times New Roman"/>
              </a:rPr>
              <a:t>HFC alternatives including materials researched, considered, and implemented.</a:t>
            </a:r>
            <a:endParaRPr lang="en-US">
              <a:latin typeface="Arial"/>
              <a:cs typeface="Arial"/>
            </a:endParaRPr>
          </a:p>
          <a:p>
            <a:pPr lvl="1">
              <a:buChar char="•"/>
            </a:pPr>
            <a:r>
              <a:rPr lang="en-US">
                <a:latin typeface="Arial"/>
                <a:cs typeface="Times New Roman"/>
              </a:rPr>
              <a:t>Lessons learned and best management practices for substituting and reducing HFC.</a:t>
            </a:r>
            <a:endParaRPr lang="en-US">
              <a:latin typeface="Arial"/>
              <a:cs typeface="Arial"/>
            </a:endParaRPr>
          </a:p>
          <a:p>
            <a:pPr>
              <a:lnSpc>
                <a:spcPct val="107000"/>
              </a:lnSpc>
              <a:spcBef>
                <a:spcPts val="0"/>
              </a:spcBef>
              <a:spcAft>
                <a:spcPts val="0"/>
              </a:spcAft>
              <a:buFont typeface="Symbol,Sans-Serif" charset="0"/>
              <a:buChar char=""/>
            </a:pPr>
            <a:endParaRPr lang="en-US" sz="1900">
              <a:cs typeface="Arial"/>
            </a:endParaRPr>
          </a:p>
        </p:txBody>
      </p:sp>
      <p:sp>
        <p:nvSpPr>
          <p:cNvPr id="3" name="Title 2">
            <a:extLst>
              <a:ext uri="{FF2B5EF4-FFF2-40B4-BE49-F238E27FC236}">
                <a16:creationId xmlns:a16="http://schemas.microsoft.com/office/drawing/2014/main" id="{930518E4-95FA-62DF-007A-CB16CF0920E8}"/>
              </a:ext>
            </a:extLst>
          </p:cNvPr>
          <p:cNvSpPr>
            <a:spLocks noGrp="1"/>
          </p:cNvSpPr>
          <p:nvPr>
            <p:ph type="title"/>
          </p:nvPr>
        </p:nvSpPr>
        <p:spPr/>
        <p:txBody>
          <a:bodyPr/>
          <a:lstStyle/>
          <a:p>
            <a:r>
              <a:rPr lang="en-US"/>
              <a:t>Fugitives and Refrigerants</a:t>
            </a:r>
          </a:p>
        </p:txBody>
      </p:sp>
    </p:spTree>
    <p:extLst>
      <p:ext uri="{BB962C8B-B14F-4D97-AF65-F5344CB8AC3E}">
        <p14:creationId xmlns:p14="http://schemas.microsoft.com/office/powerpoint/2010/main" val="3485082470"/>
      </p:ext>
    </p:extLst>
  </p:cSld>
  <p:clrMapOvr>
    <a:masterClrMapping/>
  </p:clrMapOvr>
  <p:extLst>
    <p:ext uri="{6950BFC3-D8DA-4A85-94F7-54DA5524770B}">
      <p188:commentRel xmlns:p188="http://schemas.microsoft.com/office/powerpoint/2018/8/main" r:id="rId2"/>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25716FB-4207-FC57-DACF-6890F0571D84}"/>
              </a:ext>
            </a:extLst>
          </p:cNvPr>
          <p:cNvSpPr>
            <a:spLocks noGrp="1"/>
          </p:cNvSpPr>
          <p:nvPr>
            <p:ph idx="1"/>
          </p:nvPr>
        </p:nvSpPr>
        <p:spPr/>
        <p:txBody>
          <a:bodyPr/>
          <a:lstStyle/>
          <a:p>
            <a:pPr marL="0" indent="0">
              <a:buNone/>
            </a:pPr>
            <a:r>
              <a:rPr lang="en-US" b="1" dirty="0">
                <a:ea typeface="+mn-lt"/>
                <a:cs typeface="+mn-lt"/>
              </a:rPr>
              <a:t>This Teams call is being recorded and may be posted on DOE's website or used internally.  If you do not wish to have your voice recorded, please do not speak during the call.  If you do not wish to have your image recorded, please turn off your camera or participate by phone.  If you speak during the call or use a video connection, you are presumed consent to recording and use of your voice or image.</a:t>
            </a:r>
            <a:endParaRPr lang="en-US" dirty="0">
              <a:cs typeface="Arial"/>
            </a:endParaRPr>
          </a:p>
          <a:p>
            <a:endParaRPr lang="en-US" dirty="0">
              <a:cs typeface="Arial"/>
            </a:endParaRPr>
          </a:p>
        </p:txBody>
      </p:sp>
      <p:sp>
        <p:nvSpPr>
          <p:cNvPr id="2" name="Title 1">
            <a:extLst>
              <a:ext uri="{FF2B5EF4-FFF2-40B4-BE49-F238E27FC236}">
                <a16:creationId xmlns:a16="http://schemas.microsoft.com/office/drawing/2014/main" id="{CC1B1F8C-5397-186C-E131-DC1678DC999D}"/>
              </a:ext>
            </a:extLst>
          </p:cNvPr>
          <p:cNvSpPr>
            <a:spLocks noGrp="1"/>
          </p:cNvSpPr>
          <p:nvPr>
            <p:ph type="title"/>
          </p:nvPr>
        </p:nvSpPr>
        <p:spPr/>
        <p:txBody>
          <a:bodyPr/>
          <a:lstStyle/>
          <a:p>
            <a:r>
              <a:rPr lang="en-US">
                <a:cs typeface="Arial"/>
              </a:rPr>
              <a:t>Recording message</a:t>
            </a:r>
            <a:endParaRPr lang="en-US"/>
          </a:p>
        </p:txBody>
      </p:sp>
    </p:spTree>
    <p:extLst>
      <p:ext uri="{BB962C8B-B14F-4D97-AF65-F5344CB8AC3E}">
        <p14:creationId xmlns:p14="http://schemas.microsoft.com/office/powerpoint/2010/main" val="8515683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CC7FEF7-8E50-3477-63B4-C7D82AF7FA32}"/>
              </a:ext>
            </a:extLst>
          </p:cNvPr>
          <p:cNvSpPr>
            <a:spLocks noGrp="1"/>
          </p:cNvSpPr>
          <p:nvPr>
            <p:ph idx="1"/>
          </p:nvPr>
        </p:nvSpPr>
        <p:spPr>
          <a:xfrm>
            <a:off x="457199" y="990599"/>
            <a:ext cx="8229600" cy="5596631"/>
          </a:xfrm>
        </p:spPr>
        <p:txBody>
          <a:bodyPr/>
          <a:lstStyle/>
          <a:p>
            <a:pPr marL="0" indent="0">
              <a:buNone/>
            </a:pPr>
            <a:r>
              <a:rPr lang="en-US" sz="1900" b="1">
                <a:latin typeface="+mj-lt"/>
              </a:rPr>
              <a:t>Data Entry:</a:t>
            </a:r>
          </a:p>
          <a:p>
            <a:r>
              <a:rPr lang="en-US" sz="1900">
                <a:effectLst/>
                <a:latin typeface="+mj-lt"/>
                <a:ea typeface="MS Mincho" panose="02020609040205080304" pitchFamily="49" charset="-128"/>
              </a:rPr>
              <a:t>Add new resilience solutions and update the status of existing resilience solutions and in the Dashboard’s Resilience Solution Tracking module by the November 22nd reporting deadline. </a:t>
            </a:r>
          </a:p>
          <a:p>
            <a:endParaRPr lang="en-US" sz="1900" b="1">
              <a:latin typeface="+mj-lt"/>
              <a:ea typeface="MS Mincho" panose="02020609040205080304" pitchFamily="49" charset="-128"/>
              <a:cs typeface="Arial" panose="020B0604020202020204" pitchFamily="34" charset="0"/>
            </a:endParaRPr>
          </a:p>
          <a:p>
            <a:endParaRPr lang="en-US" sz="1900" b="1">
              <a:latin typeface="+mj-lt"/>
              <a:ea typeface="MS Mincho" panose="02020609040205080304" pitchFamily="49" charset="-128"/>
              <a:cs typeface="Arial" panose="020B0604020202020204" pitchFamily="34" charset="0"/>
            </a:endParaRPr>
          </a:p>
          <a:p>
            <a:endParaRPr lang="en-US" sz="1900" b="1">
              <a:latin typeface="+mj-lt"/>
              <a:ea typeface="MS Mincho" panose="02020609040205080304" pitchFamily="49" charset="-128"/>
              <a:cs typeface="Arial" panose="020B0604020202020204" pitchFamily="34" charset="0"/>
            </a:endParaRPr>
          </a:p>
          <a:p>
            <a:endParaRPr lang="en-US" sz="1900" b="1">
              <a:latin typeface="+mj-lt"/>
              <a:ea typeface="MS Mincho" panose="02020609040205080304" pitchFamily="49" charset="-128"/>
              <a:cs typeface="Arial" panose="020B0604020202020204" pitchFamily="34" charset="0"/>
            </a:endParaRPr>
          </a:p>
          <a:p>
            <a:endParaRPr lang="en-US" sz="1900" b="1">
              <a:latin typeface="+mj-lt"/>
              <a:ea typeface="MS Mincho" panose="02020609040205080304" pitchFamily="49" charset="-128"/>
              <a:cs typeface="Arial" panose="020B0604020202020204" pitchFamily="34" charset="0"/>
            </a:endParaRPr>
          </a:p>
          <a:p>
            <a:endParaRPr lang="en-US" sz="1900" b="1">
              <a:latin typeface="+mj-lt"/>
              <a:ea typeface="MS Mincho" panose="02020609040205080304" pitchFamily="49" charset="-128"/>
              <a:cs typeface="Arial" panose="020B0604020202020204" pitchFamily="34" charset="0"/>
            </a:endParaRPr>
          </a:p>
          <a:p>
            <a:endParaRPr lang="en-US" sz="1900" b="1">
              <a:latin typeface="+mj-lt"/>
              <a:ea typeface="MS Mincho" panose="02020609040205080304" pitchFamily="49" charset="-128"/>
              <a:cs typeface="Arial" panose="020B0604020202020204" pitchFamily="34" charset="0"/>
            </a:endParaRPr>
          </a:p>
          <a:p>
            <a:endParaRPr lang="en-US" sz="1900" b="1">
              <a:latin typeface="+mj-lt"/>
              <a:ea typeface="MS Mincho" panose="02020609040205080304" pitchFamily="49" charset="-128"/>
              <a:cs typeface="Arial" panose="020B0604020202020204" pitchFamily="34" charset="0"/>
            </a:endParaRPr>
          </a:p>
          <a:p>
            <a:endParaRPr lang="en-US" sz="1900" b="1">
              <a:latin typeface="+mj-lt"/>
              <a:ea typeface="MS Mincho" panose="02020609040205080304" pitchFamily="49" charset="-128"/>
              <a:cs typeface="Arial" panose="020B0604020202020204" pitchFamily="34" charset="0"/>
            </a:endParaRPr>
          </a:p>
          <a:p>
            <a:pPr marL="0" indent="0">
              <a:buNone/>
            </a:pPr>
            <a:endParaRPr lang="en-US" sz="1900" b="1">
              <a:latin typeface="+mj-lt"/>
              <a:ea typeface="MS Mincho" panose="02020609040205080304" pitchFamily="49" charset="-128"/>
              <a:cs typeface="Arial" panose="020B0604020202020204" pitchFamily="34" charset="0"/>
            </a:endParaRPr>
          </a:p>
          <a:p>
            <a:endParaRPr lang="en-US" sz="1900" b="1">
              <a:latin typeface="+mj-lt"/>
              <a:ea typeface="Times New Roman" panose="02020603050405020304" pitchFamily="18" charset="0"/>
              <a:cs typeface="Arial" panose="020B0604020202020204" pitchFamily="34" charset="0"/>
            </a:endParaRPr>
          </a:p>
          <a:p>
            <a:pPr lvl="1">
              <a:buFont typeface="Arial" panose="020B0604020202020204" pitchFamily="34" charset="0"/>
              <a:buChar char="•"/>
            </a:pPr>
            <a:endParaRPr lang="en-US" sz="1900">
              <a:effectLst/>
              <a:latin typeface="+mj-lt"/>
              <a:ea typeface="Times New Roman" panose="02020603050405020304" pitchFamily="18" charset="0"/>
            </a:endParaRPr>
          </a:p>
          <a:p>
            <a:pPr lvl="1">
              <a:buFont typeface="Arial" panose="020B0604020202020204" pitchFamily="34" charset="0"/>
              <a:buChar char="•"/>
            </a:pPr>
            <a:endParaRPr lang="en-US" sz="1900">
              <a:latin typeface="+mj-lt"/>
            </a:endParaRPr>
          </a:p>
          <a:p>
            <a:pPr lvl="1">
              <a:buFont typeface="Arial" panose="020B0604020202020204" pitchFamily="34" charset="0"/>
              <a:buChar char="•"/>
            </a:pPr>
            <a:endParaRPr lang="en-US" sz="1900">
              <a:latin typeface="+mj-lt"/>
            </a:endParaRPr>
          </a:p>
          <a:p>
            <a:pPr lvl="1">
              <a:buFont typeface="Arial" panose="020B0604020202020204" pitchFamily="34" charset="0"/>
              <a:buChar char="•"/>
            </a:pPr>
            <a:endParaRPr lang="en-US" sz="1900">
              <a:latin typeface="+mj-lt"/>
            </a:endParaRPr>
          </a:p>
          <a:p>
            <a:endParaRPr lang="en-US" sz="1900"/>
          </a:p>
        </p:txBody>
      </p:sp>
      <p:sp>
        <p:nvSpPr>
          <p:cNvPr id="3" name="Title 2">
            <a:extLst>
              <a:ext uri="{FF2B5EF4-FFF2-40B4-BE49-F238E27FC236}">
                <a16:creationId xmlns:a16="http://schemas.microsoft.com/office/drawing/2014/main" id="{8D9D946A-2F13-8835-22F1-206C231212FF}"/>
              </a:ext>
            </a:extLst>
          </p:cNvPr>
          <p:cNvSpPr>
            <a:spLocks noGrp="1"/>
          </p:cNvSpPr>
          <p:nvPr>
            <p:ph type="title"/>
          </p:nvPr>
        </p:nvSpPr>
        <p:spPr/>
        <p:txBody>
          <a:bodyPr/>
          <a:lstStyle/>
          <a:p>
            <a:r>
              <a:rPr lang="en-US"/>
              <a:t>Climate Adaptation &amp; Resilience</a:t>
            </a:r>
          </a:p>
        </p:txBody>
      </p:sp>
      <p:pic>
        <p:nvPicPr>
          <p:cNvPr id="6" name="Picture 5">
            <a:extLst>
              <a:ext uri="{FF2B5EF4-FFF2-40B4-BE49-F238E27FC236}">
                <a16:creationId xmlns:a16="http://schemas.microsoft.com/office/drawing/2014/main" id="{14B35A9E-A60C-BEB8-567B-4778C1FDBD4E}"/>
              </a:ext>
            </a:extLst>
          </p:cNvPr>
          <p:cNvPicPr>
            <a:picLocks noChangeAspect="1"/>
          </p:cNvPicPr>
          <p:nvPr/>
        </p:nvPicPr>
        <p:blipFill>
          <a:blip r:embed="rId2"/>
          <a:stretch>
            <a:fillRect/>
          </a:stretch>
        </p:blipFill>
        <p:spPr>
          <a:xfrm>
            <a:off x="457199" y="2378854"/>
            <a:ext cx="7883248" cy="2820120"/>
          </a:xfrm>
          <a:prstGeom prst="rect">
            <a:avLst/>
          </a:prstGeom>
          <a:ln>
            <a:solidFill>
              <a:schemeClr val="tx1">
                <a:lumMod val="50000"/>
                <a:lumOff val="50000"/>
              </a:schemeClr>
            </a:solidFill>
          </a:ln>
        </p:spPr>
      </p:pic>
    </p:spTree>
    <p:extLst>
      <p:ext uri="{BB962C8B-B14F-4D97-AF65-F5344CB8AC3E}">
        <p14:creationId xmlns:p14="http://schemas.microsoft.com/office/powerpoint/2010/main" val="27797589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CC7FEF7-8E50-3477-63B4-C7D82AF7FA32}"/>
              </a:ext>
            </a:extLst>
          </p:cNvPr>
          <p:cNvSpPr>
            <a:spLocks noGrp="1"/>
          </p:cNvSpPr>
          <p:nvPr>
            <p:ph idx="1"/>
          </p:nvPr>
        </p:nvSpPr>
        <p:spPr>
          <a:xfrm>
            <a:off x="457199" y="990599"/>
            <a:ext cx="8229600" cy="5596631"/>
          </a:xfrm>
        </p:spPr>
        <p:txBody>
          <a:bodyPr/>
          <a:lstStyle/>
          <a:p>
            <a:pPr marL="0" indent="0">
              <a:buNone/>
            </a:pPr>
            <a:r>
              <a:rPr lang="en-US" sz="1900" b="1">
                <a:latin typeface="+mj-lt"/>
                <a:ea typeface="MS Mincho" panose="02020609040205080304" pitchFamily="49" charset="-128"/>
                <a:cs typeface="Arial" panose="020B0604020202020204" pitchFamily="34" charset="0"/>
              </a:rPr>
              <a:t>SSP Narrative:</a:t>
            </a:r>
          </a:p>
          <a:p>
            <a:pPr marL="0" indent="0">
              <a:buNone/>
            </a:pPr>
            <a:r>
              <a:rPr lang="en-US" sz="1700">
                <a:effectLst/>
                <a:latin typeface="+mj-lt"/>
                <a:ea typeface="MS Mincho" panose="02020609040205080304" pitchFamily="49" charset="-128"/>
                <a:cs typeface="Arial" panose="020B0604020202020204" pitchFamily="34" charset="0"/>
              </a:rPr>
              <a:t>Briefly describe efforts to increase site adaptation and resilience to address the impacts of climate change. Address the following key topic areas:</a:t>
            </a:r>
          </a:p>
          <a:p>
            <a:r>
              <a:rPr lang="en-US" sz="1700">
                <a:effectLst/>
                <a:latin typeface="+mj-lt"/>
                <a:ea typeface="MS Mincho" panose="02020609040205080304" pitchFamily="49" charset="-128"/>
                <a:cs typeface="Arial" panose="020B0604020202020204" pitchFamily="34" charset="0"/>
              </a:rPr>
              <a:t>Describe your site’s process to quantify damages from extreme weather events. </a:t>
            </a:r>
          </a:p>
          <a:p>
            <a:pPr marL="342900" marR="0" lvl="0" indent="-342900">
              <a:lnSpc>
                <a:spcPct val="107000"/>
              </a:lnSpc>
              <a:spcBef>
                <a:spcPts val="0"/>
              </a:spcBef>
              <a:spcAft>
                <a:spcPts val="0"/>
              </a:spcAft>
              <a:buFont typeface="Symbol" panose="05050102010706020507" pitchFamily="18" charset="2"/>
              <a:buChar char=""/>
            </a:pPr>
            <a:r>
              <a:rPr lang="en-US" sz="1700">
                <a:effectLst/>
                <a:latin typeface="+mj-lt"/>
                <a:ea typeface="MS Mincho" panose="02020609040205080304" pitchFamily="49" charset="-128"/>
                <a:cs typeface="Arial" panose="020B0604020202020204" pitchFamily="34" charset="0"/>
              </a:rPr>
              <a:t>Provide an update on the implementation of resilience solutions reported in your site’s Vulnerability Assessment and Resilience Plan (VARP) and the Dashboard module. Also describe the anticipated effectiveness of measures. Update the Dashboard’s </a:t>
            </a:r>
            <a:r>
              <a:rPr lang="en-US" sz="1700" i="1">
                <a:effectLst/>
                <a:latin typeface="+mj-lt"/>
                <a:ea typeface="MS Mincho" panose="02020609040205080304" pitchFamily="49" charset="-128"/>
                <a:cs typeface="Arial" panose="020B0604020202020204" pitchFamily="34" charset="0"/>
              </a:rPr>
              <a:t>Resilience Solutions Tracking</a:t>
            </a:r>
            <a:r>
              <a:rPr lang="en-US" sz="1700">
                <a:effectLst/>
                <a:latin typeface="+mj-lt"/>
                <a:ea typeface="MS Mincho" panose="02020609040205080304" pitchFamily="49" charset="-128"/>
                <a:cs typeface="Arial" panose="020B0604020202020204" pitchFamily="34" charset="0"/>
              </a:rPr>
              <a:t> module accordingly.</a:t>
            </a:r>
          </a:p>
          <a:p>
            <a:pPr marL="342900" marR="0" lvl="0" indent="-342900">
              <a:lnSpc>
                <a:spcPct val="107000"/>
              </a:lnSpc>
              <a:spcBef>
                <a:spcPts val="0"/>
              </a:spcBef>
              <a:spcAft>
                <a:spcPts val="0"/>
              </a:spcAft>
              <a:buFont typeface="Symbol" panose="05050102010706020507" pitchFamily="18" charset="2"/>
              <a:buChar char=""/>
            </a:pPr>
            <a:r>
              <a:rPr lang="en-US" sz="1700">
                <a:effectLst/>
                <a:latin typeface="+mj-lt"/>
                <a:ea typeface="MS Mincho" panose="02020609040205080304" pitchFamily="49" charset="-128"/>
                <a:cs typeface="Arial" panose="020B0604020202020204" pitchFamily="34" charset="0"/>
              </a:rPr>
              <a:t>Provide an update on the cost of implementing your site’s resilience solutions, including budget coordination and planning, lifecycle cost, return-on-investment, and financing strategies.</a:t>
            </a:r>
          </a:p>
          <a:p>
            <a:pPr marL="342900" marR="0" lvl="0" indent="-342900">
              <a:lnSpc>
                <a:spcPct val="107000"/>
              </a:lnSpc>
              <a:spcBef>
                <a:spcPts val="0"/>
              </a:spcBef>
              <a:spcAft>
                <a:spcPts val="0"/>
              </a:spcAft>
              <a:buFont typeface="Symbol" panose="05050102010706020507" pitchFamily="18" charset="2"/>
              <a:buChar char=""/>
            </a:pPr>
            <a:r>
              <a:rPr lang="en-US" sz="1700">
                <a:effectLst/>
                <a:latin typeface="+mj-lt"/>
                <a:ea typeface="MS Mincho" panose="02020609040205080304" pitchFamily="49" charset="-128"/>
                <a:cs typeface="Arial" panose="020B0604020202020204" pitchFamily="34" charset="0"/>
              </a:rPr>
              <a:t>Describe efforts to improve climate literacy across the workforce and describe your site’s internal climate literacy training efforts. If your site does not have its own internal training, describe the distribution of SPO’s Climate Change 101 (CLI101) course available on Learning Nucleus. Include barriers to distribution and if CLI101 is hosted on a Learning Management System other than Learning Nucleus, include how many people have taken the training.</a:t>
            </a:r>
            <a:br>
              <a:rPr lang="en-US" sz="1800">
                <a:effectLst/>
                <a:latin typeface="Calibri" panose="020F0502020204030204" pitchFamily="34" charset="0"/>
                <a:ea typeface="MS Mincho" panose="02020609040205080304" pitchFamily="49" charset="-128"/>
                <a:cs typeface="Arial" panose="020B0604020202020204" pitchFamily="34" charset="0"/>
              </a:rPr>
            </a:br>
            <a:endParaRPr lang="en-US" sz="1800">
              <a:effectLst/>
              <a:latin typeface="Calibri" panose="020F0502020204030204" pitchFamily="34" charset="0"/>
              <a:ea typeface="MS Mincho" panose="02020609040205080304" pitchFamily="49" charset="-128"/>
              <a:cs typeface="Arial" panose="020B0604020202020204" pitchFamily="34" charset="0"/>
            </a:endParaRPr>
          </a:p>
          <a:p>
            <a:endParaRPr lang="en-US" sz="1900" b="1">
              <a:latin typeface="+mj-lt"/>
              <a:ea typeface="Times New Roman" panose="02020603050405020304" pitchFamily="18" charset="0"/>
              <a:cs typeface="Arial" panose="020B0604020202020204" pitchFamily="34" charset="0"/>
            </a:endParaRPr>
          </a:p>
          <a:p>
            <a:pPr lvl="1">
              <a:buFont typeface="Arial" panose="020B0604020202020204" pitchFamily="34" charset="0"/>
              <a:buChar char="•"/>
            </a:pPr>
            <a:endParaRPr lang="en-US" sz="1900">
              <a:effectLst/>
              <a:latin typeface="+mj-lt"/>
              <a:ea typeface="Times New Roman" panose="02020603050405020304" pitchFamily="18" charset="0"/>
            </a:endParaRPr>
          </a:p>
          <a:p>
            <a:pPr lvl="1">
              <a:buFont typeface="Arial" panose="020B0604020202020204" pitchFamily="34" charset="0"/>
              <a:buChar char="•"/>
            </a:pPr>
            <a:endParaRPr lang="en-US" sz="1900">
              <a:latin typeface="+mj-lt"/>
            </a:endParaRPr>
          </a:p>
          <a:p>
            <a:pPr lvl="1">
              <a:buFont typeface="Arial" panose="020B0604020202020204" pitchFamily="34" charset="0"/>
              <a:buChar char="•"/>
            </a:pPr>
            <a:endParaRPr lang="en-US" sz="1900">
              <a:latin typeface="+mj-lt"/>
            </a:endParaRPr>
          </a:p>
          <a:p>
            <a:pPr lvl="1">
              <a:buFont typeface="Arial" panose="020B0604020202020204" pitchFamily="34" charset="0"/>
              <a:buChar char="•"/>
            </a:pPr>
            <a:endParaRPr lang="en-US" sz="1900">
              <a:latin typeface="+mj-lt"/>
            </a:endParaRPr>
          </a:p>
          <a:p>
            <a:endParaRPr lang="en-US" sz="1900"/>
          </a:p>
        </p:txBody>
      </p:sp>
      <p:sp>
        <p:nvSpPr>
          <p:cNvPr id="3" name="Title 2">
            <a:extLst>
              <a:ext uri="{FF2B5EF4-FFF2-40B4-BE49-F238E27FC236}">
                <a16:creationId xmlns:a16="http://schemas.microsoft.com/office/drawing/2014/main" id="{8D9D946A-2F13-8835-22F1-206C231212FF}"/>
              </a:ext>
            </a:extLst>
          </p:cNvPr>
          <p:cNvSpPr>
            <a:spLocks noGrp="1"/>
          </p:cNvSpPr>
          <p:nvPr>
            <p:ph type="title"/>
          </p:nvPr>
        </p:nvSpPr>
        <p:spPr/>
        <p:txBody>
          <a:bodyPr/>
          <a:lstStyle/>
          <a:p>
            <a:r>
              <a:rPr lang="en-US"/>
              <a:t>Climate Adaptation &amp; Resilience</a:t>
            </a:r>
          </a:p>
        </p:txBody>
      </p:sp>
    </p:spTree>
    <p:extLst>
      <p:ext uri="{BB962C8B-B14F-4D97-AF65-F5344CB8AC3E}">
        <p14:creationId xmlns:p14="http://schemas.microsoft.com/office/powerpoint/2010/main" val="34471770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305800" cy="4833938"/>
          </a:xfrm>
        </p:spPr>
        <p:txBody>
          <a:bodyPr/>
          <a:lstStyle/>
          <a:p>
            <a:pPr marL="0" indent="0">
              <a:spcBef>
                <a:spcPts val="0"/>
              </a:spcBef>
              <a:buNone/>
            </a:pPr>
            <a:r>
              <a:rPr lang="en-US" sz="2000" b="1"/>
              <a:t>Reminder</a:t>
            </a:r>
          </a:p>
          <a:p>
            <a:pPr>
              <a:spcBef>
                <a:spcPts val="0"/>
              </a:spcBef>
            </a:pPr>
            <a:r>
              <a:rPr lang="en-US" sz="2000">
                <a:effectLst/>
                <a:latin typeface="+mj-lt"/>
                <a:ea typeface="Times New Roman" panose="02020603050405020304" pitchFamily="18" charset="0"/>
              </a:rPr>
              <a:t>These s</a:t>
            </a:r>
            <a:r>
              <a:rPr lang="en-US" sz="2000">
                <a:effectLst/>
                <a:latin typeface="+mj-lt"/>
                <a:ea typeface="MS Mincho" panose="02020609040205080304" pitchFamily="49" charset="-128"/>
              </a:rPr>
              <a:t>ections have been cut from these instructions to streamline reporting. </a:t>
            </a:r>
            <a:r>
              <a:rPr lang="en-US" sz="2000" b="1">
                <a:effectLst/>
                <a:latin typeface="+mj-lt"/>
                <a:ea typeface="MS Mincho" panose="02020609040205080304" pitchFamily="49" charset="-128"/>
              </a:rPr>
              <a:t>Sites must still submit data for these categories </a:t>
            </a:r>
            <a:r>
              <a:rPr lang="en-US" sz="2000">
                <a:effectLst/>
                <a:latin typeface="+mj-lt"/>
                <a:ea typeface="MS Mincho" panose="02020609040205080304" pitchFamily="49" charset="-128"/>
              </a:rPr>
              <a:t>by the November 22nd reporting deadline. Inclusion of a narrative for these categories within SSP section of the Dashboard is not required. </a:t>
            </a:r>
          </a:p>
          <a:p>
            <a:pPr lvl="1">
              <a:spcBef>
                <a:spcPts val="0"/>
              </a:spcBef>
            </a:pPr>
            <a:r>
              <a:rPr lang="en-US">
                <a:latin typeface="+mj-lt"/>
                <a:ea typeface="MS Mincho" panose="02020609040205080304" pitchFamily="49" charset="-128"/>
              </a:rPr>
              <a:t>Waste</a:t>
            </a:r>
          </a:p>
          <a:p>
            <a:pPr lvl="1">
              <a:spcBef>
                <a:spcPts val="0"/>
              </a:spcBef>
            </a:pPr>
            <a:r>
              <a:rPr lang="en-US">
                <a:effectLst/>
                <a:latin typeface="+mj-lt"/>
                <a:ea typeface="MS Mincho" panose="02020609040205080304" pitchFamily="49" charset="-128"/>
              </a:rPr>
              <a:t>Sustainable Buildings</a:t>
            </a:r>
          </a:p>
          <a:p>
            <a:pPr lvl="1">
              <a:spcBef>
                <a:spcPts val="0"/>
              </a:spcBef>
            </a:pPr>
            <a:r>
              <a:rPr lang="en-US">
                <a:latin typeface="+mj-lt"/>
                <a:ea typeface="MS Mincho" panose="02020609040205080304" pitchFamily="49" charset="-128"/>
              </a:rPr>
              <a:t>Indirect Emissions</a:t>
            </a:r>
          </a:p>
          <a:p>
            <a:pPr lvl="1">
              <a:spcBef>
                <a:spcPts val="0"/>
              </a:spcBef>
            </a:pPr>
            <a:r>
              <a:rPr lang="en-US">
                <a:effectLst/>
                <a:latin typeface="+mj-lt"/>
                <a:ea typeface="MS Mincho" panose="02020609040205080304" pitchFamily="49" charset="-128"/>
              </a:rPr>
              <a:t>Electronic Stewardship and Data Centers </a:t>
            </a:r>
            <a:endParaRPr lang="en-US">
              <a:effectLst/>
              <a:latin typeface="+mj-lt"/>
              <a:ea typeface="Times New Roman" panose="02020603050405020304" pitchFamily="18" charset="0"/>
            </a:endParaRPr>
          </a:p>
          <a:p>
            <a:endParaRPr lang="en-US" sz="1900"/>
          </a:p>
        </p:txBody>
      </p:sp>
      <p:sp>
        <p:nvSpPr>
          <p:cNvPr id="3" name="Title 2"/>
          <p:cNvSpPr>
            <a:spLocks noGrp="1"/>
          </p:cNvSpPr>
          <p:nvPr>
            <p:ph type="title"/>
          </p:nvPr>
        </p:nvSpPr>
        <p:spPr>
          <a:xfrm>
            <a:off x="177800" y="0"/>
            <a:ext cx="6604000" cy="901700"/>
          </a:xfrm>
        </p:spPr>
        <p:txBody>
          <a:bodyPr/>
          <a:lstStyle/>
          <a:p>
            <a:r>
              <a:rPr lang="en-US"/>
              <a:t>Optional SSP Sections </a:t>
            </a:r>
          </a:p>
        </p:txBody>
      </p:sp>
    </p:spTree>
    <p:extLst>
      <p:ext uri="{BB962C8B-B14F-4D97-AF65-F5344CB8AC3E}">
        <p14:creationId xmlns:p14="http://schemas.microsoft.com/office/powerpoint/2010/main" val="14363883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1186E2F-C1A8-EF35-52FE-379620C8BCD1}"/>
              </a:ext>
            </a:extLst>
          </p:cNvPr>
          <p:cNvSpPr>
            <a:spLocks noGrp="1"/>
          </p:cNvSpPr>
          <p:nvPr>
            <p:ph idx="1"/>
          </p:nvPr>
        </p:nvSpPr>
        <p:spPr>
          <a:xfrm>
            <a:off x="457200" y="1072492"/>
            <a:ext cx="8458200" cy="3270907"/>
          </a:xfrm>
        </p:spPr>
        <p:txBody>
          <a:bodyPr/>
          <a:lstStyle/>
          <a:p>
            <a:pPr marL="0" indent="0">
              <a:buNone/>
            </a:pPr>
            <a:r>
              <a:rPr lang="en-US" sz="1800"/>
              <a:t>Dashboard’s </a:t>
            </a:r>
            <a:r>
              <a:rPr lang="en-US" sz="1800" i="1"/>
              <a:t>Supporting Resources </a:t>
            </a:r>
            <a:r>
              <a:rPr lang="en-US" sz="1800"/>
              <a:t>Page</a:t>
            </a:r>
          </a:p>
          <a:p>
            <a:r>
              <a:rPr lang="en-US" sz="1800"/>
              <a:t>Short Dashboard tutorial videos can be found under the </a:t>
            </a:r>
            <a:r>
              <a:rPr lang="en-US" sz="1800" i="1"/>
              <a:t>Training Files </a:t>
            </a:r>
            <a:r>
              <a:rPr lang="en-US" sz="1800"/>
              <a:t>section. SPO recommends viewing the </a:t>
            </a:r>
            <a:r>
              <a:rPr lang="en-US" sz="1800" i="1"/>
              <a:t>Site Sustainability Plan Module </a:t>
            </a:r>
            <a:r>
              <a:rPr lang="en-US" sz="1800"/>
              <a:t>and </a:t>
            </a:r>
            <a:r>
              <a:rPr lang="en-US" sz="1800" i="1"/>
              <a:t>QA/QC and Change Request </a:t>
            </a:r>
            <a:r>
              <a:rPr lang="en-US" sz="1800"/>
              <a:t>videos for more information on submitting data and SSPs. </a:t>
            </a:r>
            <a:r>
              <a:rPr lang="en-US" sz="1800" i="1"/>
              <a:t> </a:t>
            </a:r>
          </a:p>
          <a:p>
            <a:r>
              <a:rPr lang="en-US" sz="1800"/>
              <a:t>A requirements matrix can be found on the </a:t>
            </a:r>
            <a:r>
              <a:rPr lang="en-US" sz="1800" i="1"/>
              <a:t>Statutes</a:t>
            </a:r>
            <a:r>
              <a:rPr lang="en-US" sz="1800"/>
              <a:t> SSP section.</a:t>
            </a:r>
          </a:p>
          <a:p>
            <a:r>
              <a:rPr lang="en-US" sz="1800"/>
              <a:t>Biobased and Sustainable Acquisition Contracts Workbooks are within the </a:t>
            </a:r>
            <a:r>
              <a:rPr lang="en-US" sz="1800" i="1"/>
              <a:t>Reporting Files </a:t>
            </a:r>
            <a:r>
              <a:rPr lang="en-US" sz="1800"/>
              <a:t>section. </a:t>
            </a:r>
          </a:p>
          <a:p>
            <a:endParaRPr lang="en-US" sz="2000"/>
          </a:p>
          <a:p>
            <a:endParaRPr lang="en-US" sz="2200"/>
          </a:p>
          <a:p>
            <a:endParaRPr lang="en-US" sz="2200"/>
          </a:p>
        </p:txBody>
      </p:sp>
      <p:sp>
        <p:nvSpPr>
          <p:cNvPr id="3" name="Title 2">
            <a:extLst>
              <a:ext uri="{FF2B5EF4-FFF2-40B4-BE49-F238E27FC236}">
                <a16:creationId xmlns:a16="http://schemas.microsoft.com/office/drawing/2014/main" id="{AE27480D-EEB4-3AA9-1C02-4BAF76DB113A}"/>
              </a:ext>
            </a:extLst>
          </p:cNvPr>
          <p:cNvSpPr>
            <a:spLocks noGrp="1"/>
          </p:cNvSpPr>
          <p:nvPr>
            <p:ph type="title"/>
          </p:nvPr>
        </p:nvSpPr>
        <p:spPr>
          <a:xfrm>
            <a:off x="177800" y="0"/>
            <a:ext cx="6832600" cy="901700"/>
          </a:xfrm>
        </p:spPr>
        <p:txBody>
          <a:bodyPr/>
          <a:lstStyle/>
          <a:p>
            <a:r>
              <a:rPr lang="en-US"/>
              <a:t>Reporting Resources</a:t>
            </a:r>
          </a:p>
        </p:txBody>
      </p:sp>
      <p:pic>
        <p:nvPicPr>
          <p:cNvPr id="4" name="Picture 3">
            <a:extLst>
              <a:ext uri="{FF2B5EF4-FFF2-40B4-BE49-F238E27FC236}">
                <a16:creationId xmlns:a16="http://schemas.microsoft.com/office/drawing/2014/main" id="{773E4E36-EAC9-8557-33AF-3D6BA3A530BF}"/>
              </a:ext>
            </a:extLst>
          </p:cNvPr>
          <p:cNvPicPr>
            <a:picLocks noChangeAspect="1"/>
          </p:cNvPicPr>
          <p:nvPr/>
        </p:nvPicPr>
        <p:blipFill>
          <a:blip r:embed="rId2"/>
          <a:stretch>
            <a:fillRect/>
          </a:stretch>
        </p:blipFill>
        <p:spPr>
          <a:xfrm>
            <a:off x="455177" y="3799956"/>
            <a:ext cx="8233646" cy="2252142"/>
          </a:xfrm>
          <a:prstGeom prst="rect">
            <a:avLst/>
          </a:prstGeom>
        </p:spPr>
      </p:pic>
    </p:spTree>
    <p:extLst>
      <p:ext uri="{BB962C8B-B14F-4D97-AF65-F5344CB8AC3E}">
        <p14:creationId xmlns:p14="http://schemas.microsoft.com/office/powerpoint/2010/main" val="29522710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645985-6CAD-3C14-BEC3-9CC4FAE2A106}"/>
              </a:ext>
            </a:extLst>
          </p:cNvPr>
          <p:cNvSpPr>
            <a:spLocks noGrp="1"/>
          </p:cNvSpPr>
          <p:nvPr>
            <p:ph idx="1"/>
          </p:nvPr>
        </p:nvSpPr>
        <p:spPr>
          <a:xfrm>
            <a:off x="381000" y="1066800"/>
            <a:ext cx="8534400" cy="4876800"/>
          </a:xfrm>
        </p:spPr>
        <p:txBody>
          <a:bodyPr/>
          <a:lstStyle/>
          <a:p>
            <a:pPr marL="0" indent="0">
              <a:buNone/>
            </a:pPr>
            <a:r>
              <a:rPr lang="en-US" sz="2200" dirty="0"/>
              <a:t>Dashboard User Guide Version 1.4</a:t>
            </a:r>
          </a:p>
          <a:p>
            <a:r>
              <a:rPr lang="en-US" sz="2200" dirty="0"/>
              <a:t>Version 1.4 of the Dashboard User Guide will be published later in September. </a:t>
            </a:r>
            <a:endParaRPr lang="en-US" sz="2200" dirty="0">
              <a:cs typeface="Arial"/>
            </a:endParaRPr>
          </a:p>
          <a:p>
            <a:r>
              <a:rPr lang="en-US" sz="2200" dirty="0"/>
              <a:t>You can find this on the homepage of the dashboard in the Resources section on the bottom right of the screen.</a:t>
            </a:r>
            <a:endParaRPr lang="en-US" sz="2200" dirty="0">
              <a:cs typeface="Arial"/>
            </a:endParaRPr>
          </a:p>
          <a:p>
            <a:endParaRPr lang="en-US"/>
          </a:p>
          <a:p>
            <a:pPr marL="0" indent="0">
              <a:buNone/>
            </a:pPr>
            <a:endParaRPr lang="en-US"/>
          </a:p>
        </p:txBody>
      </p:sp>
      <p:sp>
        <p:nvSpPr>
          <p:cNvPr id="3" name="Title 2">
            <a:extLst>
              <a:ext uri="{FF2B5EF4-FFF2-40B4-BE49-F238E27FC236}">
                <a16:creationId xmlns:a16="http://schemas.microsoft.com/office/drawing/2014/main" id="{6EE9CB84-40F9-0216-77D9-FC5EB60733A3}"/>
              </a:ext>
            </a:extLst>
          </p:cNvPr>
          <p:cNvSpPr>
            <a:spLocks noGrp="1"/>
          </p:cNvSpPr>
          <p:nvPr>
            <p:ph type="title"/>
          </p:nvPr>
        </p:nvSpPr>
        <p:spPr/>
        <p:txBody>
          <a:bodyPr/>
          <a:lstStyle/>
          <a:p>
            <a:r>
              <a:rPr lang="en-US"/>
              <a:t>Dashboard Updates – User Guide</a:t>
            </a:r>
          </a:p>
        </p:txBody>
      </p:sp>
      <p:pic>
        <p:nvPicPr>
          <p:cNvPr id="6" name="Picture 5">
            <a:extLst>
              <a:ext uri="{FF2B5EF4-FFF2-40B4-BE49-F238E27FC236}">
                <a16:creationId xmlns:a16="http://schemas.microsoft.com/office/drawing/2014/main" id="{0873421B-2BC8-6C0F-AE14-15BCFACA2F20}"/>
              </a:ext>
            </a:extLst>
          </p:cNvPr>
          <p:cNvPicPr>
            <a:picLocks noChangeAspect="1"/>
          </p:cNvPicPr>
          <p:nvPr/>
        </p:nvPicPr>
        <p:blipFill>
          <a:blip r:embed="rId2"/>
          <a:stretch>
            <a:fillRect/>
          </a:stretch>
        </p:blipFill>
        <p:spPr>
          <a:xfrm>
            <a:off x="2359971" y="3027285"/>
            <a:ext cx="4266302" cy="3534059"/>
          </a:xfrm>
          <a:prstGeom prst="rect">
            <a:avLst/>
          </a:prstGeom>
          <a:solidFill>
            <a:schemeClr val="tx1">
              <a:lumMod val="50000"/>
              <a:lumOff val="50000"/>
            </a:schemeClr>
          </a:solidFill>
          <a:ln>
            <a:solidFill>
              <a:schemeClr val="tx1">
                <a:lumMod val="50000"/>
                <a:lumOff val="50000"/>
              </a:schemeClr>
            </a:solidFill>
          </a:ln>
        </p:spPr>
      </p:pic>
    </p:spTree>
    <p:extLst>
      <p:ext uri="{BB962C8B-B14F-4D97-AF65-F5344CB8AC3E}">
        <p14:creationId xmlns:p14="http://schemas.microsoft.com/office/powerpoint/2010/main" val="19277147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645985-6CAD-3C14-BEC3-9CC4FAE2A106}"/>
              </a:ext>
            </a:extLst>
          </p:cNvPr>
          <p:cNvSpPr>
            <a:spLocks noGrp="1"/>
          </p:cNvSpPr>
          <p:nvPr>
            <p:ph idx="1"/>
          </p:nvPr>
        </p:nvSpPr>
        <p:spPr>
          <a:xfrm>
            <a:off x="381000" y="1066800"/>
            <a:ext cx="8534400" cy="4876800"/>
          </a:xfrm>
        </p:spPr>
        <p:txBody>
          <a:bodyPr/>
          <a:lstStyle/>
          <a:p>
            <a:pPr marL="0" indent="0">
              <a:buNone/>
            </a:pPr>
            <a:r>
              <a:rPr lang="en-US" sz="2200"/>
              <a:t>Dashboard’s </a:t>
            </a:r>
            <a:r>
              <a:rPr lang="en-US" sz="2200" i="1"/>
              <a:t>Schedules </a:t>
            </a:r>
            <a:r>
              <a:rPr lang="en-US" sz="2200"/>
              <a:t>Page</a:t>
            </a:r>
          </a:p>
          <a:p>
            <a:r>
              <a:rPr lang="en-US" sz="2200"/>
              <a:t> The </a:t>
            </a:r>
            <a:r>
              <a:rPr lang="en-US" sz="2200" i="1"/>
              <a:t>Schedules</a:t>
            </a:r>
            <a:r>
              <a:rPr lang="en-US" sz="2200"/>
              <a:t> page has been updated with updated FY 2024 - 2025 reporting dates.</a:t>
            </a:r>
            <a:endParaRPr lang="en-US" sz="2200">
              <a:cs typeface="Arial"/>
            </a:endParaRPr>
          </a:p>
          <a:p>
            <a:r>
              <a:rPr lang="en-US" sz="2200"/>
              <a:t>New user training scheduled for September 24</a:t>
            </a:r>
            <a:r>
              <a:rPr lang="en-US" sz="2200" baseline="30000"/>
              <a:t>th</a:t>
            </a:r>
            <a:r>
              <a:rPr lang="en-US" sz="2200"/>
              <a:t>. </a:t>
            </a:r>
            <a:endParaRPr lang="en-US" sz="2200">
              <a:cs typeface="Arial"/>
            </a:endParaRPr>
          </a:p>
          <a:p>
            <a:r>
              <a:rPr lang="en-US" sz="2200"/>
              <a:t>Calendar invites for can be downloaded from the </a:t>
            </a:r>
            <a:r>
              <a:rPr lang="en-US" sz="2200" i="1"/>
              <a:t>Schedules</a:t>
            </a:r>
            <a:r>
              <a:rPr lang="en-US" sz="2200"/>
              <a:t> page.</a:t>
            </a:r>
          </a:p>
          <a:p>
            <a:endParaRPr lang="en-US"/>
          </a:p>
          <a:p>
            <a:endParaRPr lang="en-US"/>
          </a:p>
        </p:txBody>
      </p:sp>
      <p:sp>
        <p:nvSpPr>
          <p:cNvPr id="3" name="Title 2">
            <a:extLst>
              <a:ext uri="{FF2B5EF4-FFF2-40B4-BE49-F238E27FC236}">
                <a16:creationId xmlns:a16="http://schemas.microsoft.com/office/drawing/2014/main" id="{6EE9CB84-40F9-0216-77D9-FC5EB60733A3}"/>
              </a:ext>
            </a:extLst>
          </p:cNvPr>
          <p:cNvSpPr>
            <a:spLocks noGrp="1"/>
          </p:cNvSpPr>
          <p:nvPr>
            <p:ph type="title"/>
          </p:nvPr>
        </p:nvSpPr>
        <p:spPr/>
        <p:txBody>
          <a:bodyPr/>
          <a:lstStyle/>
          <a:p>
            <a:r>
              <a:rPr lang="en-US"/>
              <a:t>Dashboard Updates – Schedules</a:t>
            </a:r>
          </a:p>
        </p:txBody>
      </p:sp>
      <p:pic>
        <p:nvPicPr>
          <p:cNvPr id="4" name="Picture 3">
            <a:extLst>
              <a:ext uri="{FF2B5EF4-FFF2-40B4-BE49-F238E27FC236}">
                <a16:creationId xmlns:a16="http://schemas.microsoft.com/office/drawing/2014/main" id="{33FDA8D3-C4D2-E9D6-7F3B-89E7F8D4E0A7}"/>
              </a:ext>
            </a:extLst>
          </p:cNvPr>
          <p:cNvPicPr>
            <a:picLocks noChangeAspect="1"/>
          </p:cNvPicPr>
          <p:nvPr/>
        </p:nvPicPr>
        <p:blipFill>
          <a:blip r:embed="rId2"/>
          <a:stretch>
            <a:fillRect/>
          </a:stretch>
        </p:blipFill>
        <p:spPr>
          <a:xfrm>
            <a:off x="839549" y="3591262"/>
            <a:ext cx="7464903" cy="2740332"/>
          </a:xfrm>
          <a:prstGeom prst="rect">
            <a:avLst/>
          </a:prstGeom>
          <a:ln>
            <a:solidFill>
              <a:schemeClr val="tx1">
                <a:lumMod val="50000"/>
                <a:lumOff val="50000"/>
              </a:schemeClr>
            </a:solidFill>
          </a:ln>
        </p:spPr>
      </p:pic>
    </p:spTree>
    <p:extLst>
      <p:ext uri="{BB962C8B-B14F-4D97-AF65-F5344CB8AC3E}">
        <p14:creationId xmlns:p14="http://schemas.microsoft.com/office/powerpoint/2010/main" val="13715774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2438400"/>
            <a:ext cx="8534400" cy="2362200"/>
          </a:xfrm>
        </p:spPr>
        <p:txBody>
          <a:bodyPr/>
          <a:lstStyle/>
          <a:p>
            <a:pPr marL="0" indent="0" algn="ctr">
              <a:buFont typeface="Arial" charset="0"/>
              <a:buNone/>
            </a:pPr>
            <a:r>
              <a:rPr lang="en-US" b="1"/>
              <a:t>Thank you in advance for preparing the SSPs!</a:t>
            </a:r>
          </a:p>
          <a:p>
            <a:pPr algn="ctr"/>
            <a:endParaRPr lang="en-US" b="1"/>
          </a:p>
          <a:p>
            <a:pPr marL="0" indent="0" algn="ctr">
              <a:buFont typeface="Arial" charset="0"/>
              <a:buNone/>
            </a:pPr>
            <a:r>
              <a:rPr lang="en-US" b="1"/>
              <a:t>If you have any questions, send us an email at </a:t>
            </a:r>
            <a:r>
              <a:rPr lang="en-US" b="1">
                <a:hlinkClick r:id="rId3"/>
              </a:rPr>
              <a:t>sustainability@hq.doe.gov</a:t>
            </a:r>
            <a:r>
              <a:rPr lang="en-US" b="1"/>
              <a:t>.</a:t>
            </a:r>
          </a:p>
        </p:txBody>
      </p:sp>
      <p:sp>
        <p:nvSpPr>
          <p:cNvPr id="3" name="Title 2"/>
          <p:cNvSpPr>
            <a:spLocks noGrp="1"/>
          </p:cNvSpPr>
          <p:nvPr>
            <p:ph type="title"/>
          </p:nvPr>
        </p:nvSpPr>
        <p:spPr/>
        <p:txBody>
          <a:bodyPr/>
          <a:lstStyle/>
          <a:p>
            <a:r>
              <a:rPr lang="en-US"/>
              <a:t>Contact us </a:t>
            </a:r>
          </a:p>
        </p:txBody>
      </p:sp>
    </p:spTree>
    <p:extLst>
      <p:ext uri="{BB962C8B-B14F-4D97-AF65-F5344CB8AC3E}">
        <p14:creationId xmlns:p14="http://schemas.microsoft.com/office/powerpoint/2010/main" val="1186325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3FADADD-C280-A471-1A23-8E9C74C6743B}"/>
              </a:ext>
            </a:extLst>
          </p:cNvPr>
          <p:cNvSpPr>
            <a:spLocks noGrp="1"/>
          </p:cNvSpPr>
          <p:nvPr>
            <p:ph idx="1"/>
          </p:nvPr>
        </p:nvSpPr>
        <p:spPr>
          <a:xfrm>
            <a:off x="609600" y="1295400"/>
            <a:ext cx="8229600" cy="4876800"/>
          </a:xfrm>
        </p:spPr>
        <p:txBody>
          <a:bodyPr/>
          <a:lstStyle/>
          <a:p>
            <a:r>
              <a:rPr lang="en-US"/>
              <a:t>Key Reporting Dates</a:t>
            </a:r>
          </a:p>
          <a:p>
            <a:r>
              <a:rPr lang="en-US"/>
              <a:t>Schedules</a:t>
            </a:r>
          </a:p>
          <a:p>
            <a:r>
              <a:rPr lang="en-US">
                <a:cs typeface="Arial"/>
              </a:rPr>
              <a:t>New User Guide and Log in Process</a:t>
            </a:r>
          </a:p>
          <a:p>
            <a:r>
              <a:rPr lang="en-US">
                <a:cs typeface="Arial"/>
              </a:rPr>
              <a:t>Approvals and user access updates</a:t>
            </a:r>
            <a:endParaRPr lang="en-US"/>
          </a:p>
          <a:p>
            <a:r>
              <a:rPr lang="en-US"/>
              <a:t>FY 2025 Site Sustainability Instructions</a:t>
            </a:r>
          </a:p>
          <a:p>
            <a:r>
              <a:rPr lang="en-US"/>
              <a:t>Reporting Changes by SSP Category</a:t>
            </a:r>
          </a:p>
          <a:p>
            <a:r>
              <a:rPr lang="en-US"/>
              <a:t>Dashboard Updates</a:t>
            </a:r>
            <a:endParaRPr lang="en-US">
              <a:cs typeface="Arial"/>
            </a:endParaRPr>
          </a:p>
          <a:p>
            <a:pPr lvl="1"/>
            <a:r>
              <a:rPr lang="en-US" sz="2400"/>
              <a:t>Schedules</a:t>
            </a:r>
          </a:p>
          <a:p>
            <a:pPr lvl="1"/>
            <a:r>
              <a:rPr lang="en-US" sz="2400"/>
              <a:t>Resources</a:t>
            </a:r>
          </a:p>
        </p:txBody>
      </p:sp>
      <p:sp>
        <p:nvSpPr>
          <p:cNvPr id="3" name="Title 2">
            <a:extLst>
              <a:ext uri="{FF2B5EF4-FFF2-40B4-BE49-F238E27FC236}">
                <a16:creationId xmlns:a16="http://schemas.microsoft.com/office/drawing/2014/main" id="{03400247-2205-4144-A041-173F29312D69}"/>
              </a:ext>
            </a:extLst>
          </p:cNvPr>
          <p:cNvSpPr>
            <a:spLocks noGrp="1"/>
          </p:cNvSpPr>
          <p:nvPr>
            <p:ph type="title"/>
          </p:nvPr>
        </p:nvSpPr>
        <p:spPr/>
        <p:txBody>
          <a:bodyPr/>
          <a:lstStyle/>
          <a:p>
            <a:r>
              <a:rPr lang="en-US"/>
              <a:t>Agenda</a:t>
            </a:r>
          </a:p>
        </p:txBody>
      </p:sp>
    </p:spTree>
    <p:extLst>
      <p:ext uri="{BB962C8B-B14F-4D97-AF65-F5344CB8AC3E}">
        <p14:creationId xmlns:p14="http://schemas.microsoft.com/office/powerpoint/2010/main" val="1851930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Warning: Due dates are closer than they appear.">
            <a:extLst>
              <a:ext uri="{C183D7F6-B498-43B3-948B-1728B52AA6E4}">
                <adec:decorative xmlns:adec="http://schemas.microsoft.com/office/drawing/2017/decorative" val="0"/>
              </a:ext>
            </a:extLst>
          </p:cNvPr>
          <p:cNvPicPr>
            <a:picLocks noGrp="1" noChangeAspect="1"/>
          </p:cNvPicPr>
          <p:nvPr>
            <p:ph idx="1"/>
          </p:nvPr>
        </p:nvPicPr>
        <p:blipFill>
          <a:blip r:embed="rId3"/>
          <a:stretch>
            <a:fillRect/>
          </a:stretch>
        </p:blipFill>
        <p:spPr>
          <a:xfrm>
            <a:off x="6278924" y="5238248"/>
            <a:ext cx="2433314" cy="1369608"/>
          </a:xfrm>
          <a:prstGeom prst="rect">
            <a:avLst/>
          </a:prstGeom>
        </p:spPr>
      </p:pic>
      <p:sp>
        <p:nvSpPr>
          <p:cNvPr id="3" name="Title 2"/>
          <p:cNvSpPr>
            <a:spLocks noGrp="1"/>
          </p:cNvSpPr>
          <p:nvPr>
            <p:ph type="title"/>
          </p:nvPr>
        </p:nvSpPr>
        <p:spPr>
          <a:xfrm>
            <a:off x="152400" y="0"/>
            <a:ext cx="6858000" cy="901700"/>
          </a:xfrm>
        </p:spPr>
        <p:txBody>
          <a:bodyPr/>
          <a:lstStyle/>
          <a:p>
            <a:r>
              <a:rPr lang="en-US"/>
              <a:t>Key Reporting Dates</a:t>
            </a:r>
          </a:p>
        </p:txBody>
      </p:sp>
      <p:sp>
        <p:nvSpPr>
          <p:cNvPr id="5" name="Rectangle 4"/>
          <p:cNvSpPr/>
          <p:nvPr/>
        </p:nvSpPr>
        <p:spPr>
          <a:xfrm>
            <a:off x="310381" y="1145119"/>
            <a:ext cx="8534400" cy="4170372"/>
          </a:xfrm>
          <a:prstGeom prst="rect">
            <a:avLst/>
          </a:prstGeom>
        </p:spPr>
        <p:txBody>
          <a:bodyPr wrap="square" lIns="91440" tIns="45720" rIns="91440" bIns="45720" anchor="t">
            <a:spAutoFit/>
          </a:bodyPr>
          <a:lstStyle/>
          <a:p>
            <a:pPr>
              <a:spcBef>
                <a:spcPts val="1200"/>
              </a:spcBef>
            </a:pPr>
            <a:r>
              <a:rPr lang="en-US" sz="2000" b="1"/>
              <a:t>September 24, 2024 – </a:t>
            </a:r>
            <a:r>
              <a:rPr lang="en-US" sz="2000"/>
              <a:t>Dashboard new user training</a:t>
            </a:r>
          </a:p>
          <a:p>
            <a:pPr>
              <a:spcBef>
                <a:spcPts val="1200"/>
              </a:spcBef>
            </a:pPr>
            <a:r>
              <a:rPr lang="en-US" sz="2000" b="1"/>
              <a:t>September 26, 2024 – </a:t>
            </a:r>
            <a:r>
              <a:rPr lang="en-US" sz="2000"/>
              <a:t>Sustainability data verification training  </a:t>
            </a:r>
          </a:p>
          <a:p>
            <a:pPr>
              <a:spcBef>
                <a:spcPts val="1200"/>
              </a:spcBef>
            </a:pPr>
            <a:r>
              <a:rPr lang="en-US" sz="2000" b="1"/>
              <a:t>October 1 – December 3, 2024 – </a:t>
            </a:r>
            <a:r>
              <a:rPr lang="en-US" sz="2000"/>
              <a:t>Open Help Calls every Tuesday from 3-4 pm EST </a:t>
            </a:r>
          </a:p>
          <a:p>
            <a:pPr>
              <a:spcBef>
                <a:spcPts val="1200"/>
              </a:spcBef>
            </a:pPr>
            <a:r>
              <a:rPr lang="en-US" sz="2000" b="1"/>
              <a:t>October 23, 2024 – </a:t>
            </a:r>
            <a:r>
              <a:rPr lang="en-US" sz="2000"/>
              <a:t>Sustainable Buildings module will be locked </a:t>
            </a:r>
            <a:r>
              <a:rPr lang="en-US" sz="2500" b="1"/>
              <a:t>+</a:t>
            </a:r>
            <a:r>
              <a:rPr lang="en-US" sz="2000"/>
              <a:t> Biobased Product Purchases workbook* due via upload to SSP module</a:t>
            </a:r>
            <a:endParaRPr lang="en-US" sz="800" b="1"/>
          </a:p>
          <a:p>
            <a:pPr>
              <a:spcBef>
                <a:spcPts val="1200"/>
              </a:spcBef>
            </a:pPr>
            <a:r>
              <a:rPr lang="en-US" sz="2000" b="1"/>
              <a:t>November 22, 2024 – </a:t>
            </a:r>
            <a:r>
              <a:rPr lang="en-US" sz="2000"/>
              <a:t>Sustainability data direct entry into Dashboard </a:t>
            </a:r>
            <a:r>
              <a:rPr lang="en-US" sz="2500" b="1" kern="1200">
                <a:solidFill>
                  <a:srgbClr val="50565C"/>
                </a:solidFill>
                <a:effectLst/>
                <a:latin typeface="Arial"/>
                <a:cs typeface="Arial"/>
              </a:rPr>
              <a:t>+</a:t>
            </a:r>
            <a:r>
              <a:rPr lang="en-US" sz="2000"/>
              <a:t> Sustainable Acquisition Contracts* due via upload to SSP module</a:t>
            </a:r>
            <a:endParaRPr lang="en-US" sz="800" b="1"/>
          </a:p>
          <a:p>
            <a:pPr>
              <a:spcBef>
                <a:spcPts val="1200"/>
              </a:spcBef>
            </a:pPr>
            <a:r>
              <a:rPr lang="en-US" sz="2000" b="1"/>
              <a:t>December 6, 2024 – </a:t>
            </a:r>
            <a:r>
              <a:rPr lang="en-US" sz="2000"/>
              <a:t>SSP narrative due via direct entry in Dashboard </a:t>
            </a:r>
            <a:r>
              <a:rPr lang="en-US" sz="2500" b="1" kern="1200">
                <a:solidFill>
                  <a:srgbClr val="50565C"/>
                </a:solidFill>
                <a:effectLst/>
                <a:latin typeface="Arial"/>
                <a:cs typeface="Arial"/>
              </a:rPr>
              <a:t>+</a:t>
            </a:r>
            <a:r>
              <a:rPr lang="en-US" sz="1800" kern="1200">
                <a:solidFill>
                  <a:srgbClr val="50565C"/>
                </a:solidFill>
                <a:effectLst/>
                <a:latin typeface="Arial"/>
                <a:cs typeface="Arial"/>
              </a:rPr>
              <a:t> </a:t>
            </a:r>
            <a:r>
              <a:rPr lang="en-US" sz="2000"/>
              <a:t>Excluded Building Self-Certification</a:t>
            </a:r>
          </a:p>
        </p:txBody>
      </p:sp>
      <p:sp>
        <p:nvSpPr>
          <p:cNvPr id="2" name="TextBox 1">
            <a:extLst>
              <a:ext uri="{FF2B5EF4-FFF2-40B4-BE49-F238E27FC236}">
                <a16:creationId xmlns:a16="http://schemas.microsoft.com/office/drawing/2014/main" id="{96D5309F-A1FE-4E2F-A834-F383900E13E6}"/>
              </a:ext>
            </a:extLst>
          </p:cNvPr>
          <p:cNvSpPr txBox="1"/>
          <p:nvPr/>
        </p:nvSpPr>
        <p:spPr>
          <a:xfrm>
            <a:off x="550824" y="5497562"/>
            <a:ext cx="4673639" cy="1295400"/>
          </a:xfrm>
          <a:prstGeom prst="rect">
            <a:avLst/>
          </a:prstGeom>
        </p:spPr>
        <p:txBody>
          <a:bodyPr vert="horz" wrap="square" lIns="91440" tIns="45720" rIns="91440" bIns="45720" rtlCol="0">
            <a:normAutofit fontScale="92500"/>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lang="en-US" i="1"/>
              <a:t>*Note, Biobased Product Purchases and Sustainable Acquisition Contracts workbooks are only necessary if the site cannot report in SAM and FPDS, respectively.</a:t>
            </a:r>
          </a:p>
        </p:txBody>
      </p:sp>
    </p:spTree>
    <p:extLst>
      <p:ext uri="{BB962C8B-B14F-4D97-AF65-F5344CB8AC3E}">
        <p14:creationId xmlns:p14="http://schemas.microsoft.com/office/powerpoint/2010/main" val="20129334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FY 2025 Reporting Schedule</a:t>
            </a:r>
          </a:p>
        </p:txBody>
      </p:sp>
      <p:graphicFrame>
        <p:nvGraphicFramePr>
          <p:cNvPr id="2" name="Table 1" descr="Reporting deadlines are available on the Dashboard's Schedules page once you log in as a user."/>
          <p:cNvGraphicFramePr>
            <a:graphicFrameLocks noGrp="1"/>
          </p:cNvGraphicFramePr>
          <p:nvPr>
            <p:extLst>
              <p:ext uri="{D42A27DB-BD31-4B8C-83A1-F6EECF244321}">
                <p14:modId xmlns:p14="http://schemas.microsoft.com/office/powerpoint/2010/main" val="1349397239"/>
              </p:ext>
            </p:extLst>
          </p:nvPr>
        </p:nvGraphicFramePr>
        <p:xfrm>
          <a:off x="242761" y="1031734"/>
          <a:ext cx="8672187" cy="5502845"/>
        </p:xfrm>
        <a:graphic>
          <a:graphicData uri="http://schemas.openxmlformats.org/drawingml/2006/table">
            <a:tbl>
              <a:tblPr firstRow="1" firstCol="1" bandRow="1">
                <a:tableStyleId>{17292A2E-F333-43FB-9621-5CBBE7FDCDCB}</a:tableStyleId>
              </a:tblPr>
              <a:tblGrid>
                <a:gridCol w="1624473">
                  <a:extLst>
                    <a:ext uri="{9D8B030D-6E8A-4147-A177-3AD203B41FA5}">
                      <a16:colId xmlns:a16="http://schemas.microsoft.com/office/drawing/2014/main" val="20000"/>
                    </a:ext>
                  </a:extLst>
                </a:gridCol>
                <a:gridCol w="7047714">
                  <a:extLst>
                    <a:ext uri="{9D8B030D-6E8A-4147-A177-3AD203B41FA5}">
                      <a16:colId xmlns:a16="http://schemas.microsoft.com/office/drawing/2014/main" val="20001"/>
                    </a:ext>
                  </a:extLst>
                </a:gridCol>
              </a:tblGrid>
              <a:tr h="265315">
                <a:tc>
                  <a:txBody>
                    <a:bodyPr/>
                    <a:lstStyle/>
                    <a:p>
                      <a:pPr marL="0" marR="0" algn="ctr">
                        <a:lnSpc>
                          <a:spcPct val="115000"/>
                        </a:lnSpc>
                        <a:spcBef>
                          <a:spcPts val="0"/>
                        </a:spcBef>
                        <a:spcAft>
                          <a:spcPts val="0"/>
                        </a:spcAft>
                      </a:pPr>
                      <a:r>
                        <a:rPr lang="en-US" sz="1200" dirty="0">
                          <a:effectLst/>
                        </a:rPr>
                        <a:t>Date(s)</a:t>
                      </a:r>
                      <a:endParaRPr lang="en-US" sz="1200" b="1">
                        <a:effectLst/>
                        <a:latin typeface="Calibri"/>
                        <a:ea typeface="Times New Roman" panose="02020603050405020304" pitchFamily="18" charset="0"/>
                        <a:cs typeface="Arial"/>
                      </a:endParaRPr>
                    </a:p>
                  </a:txBody>
                  <a:tcPr marL="0" marR="0" marT="0"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effectLst/>
                        </a:rPr>
                        <a:t>Action/Event</a:t>
                      </a:r>
                      <a:endParaRPr lang="en-US" sz="1200" b="1">
                        <a:effectLst/>
                        <a:latin typeface="Calibri"/>
                        <a:ea typeface="Times New Roman" panose="02020603050405020304" pitchFamily="18" charset="0"/>
                        <a:cs typeface="Arial"/>
                      </a:endParaRPr>
                    </a:p>
                  </a:txBody>
                  <a:tcPr marL="0" marR="0" marT="0"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10000"/>
                  </a:ext>
                </a:extLst>
              </a:tr>
              <a:tr h="294795">
                <a:tc>
                  <a:txBody>
                    <a:bodyPr/>
                    <a:lstStyle/>
                    <a:p>
                      <a:pPr marL="0" marR="0">
                        <a:lnSpc>
                          <a:spcPct val="115000"/>
                        </a:lnSpc>
                        <a:spcBef>
                          <a:spcPts val="0"/>
                        </a:spcBef>
                        <a:spcAft>
                          <a:spcPts val="0"/>
                        </a:spcAft>
                      </a:pPr>
                      <a:r>
                        <a:rPr lang="en-US" sz="1200" dirty="0">
                          <a:effectLst/>
                        </a:rPr>
                        <a:t>February 2024</a:t>
                      </a:r>
                      <a:endParaRPr lang="en-US" sz="1200">
                        <a:effectLst/>
                        <a:latin typeface="Calibri"/>
                        <a:ea typeface="Times New Roman" panose="02020603050405020304" pitchFamily="18" charset="0"/>
                        <a:cs typeface="Arial"/>
                      </a:endParaRPr>
                    </a:p>
                  </a:txBody>
                  <a:tcPr marL="45720" marR="4572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marL="285750" marR="0" indent="-285750">
                        <a:lnSpc>
                          <a:spcPct val="115000"/>
                        </a:lnSpc>
                        <a:spcBef>
                          <a:spcPts val="0"/>
                        </a:spcBef>
                        <a:spcAft>
                          <a:spcPts val="0"/>
                        </a:spcAft>
                        <a:buFont typeface="Arial" panose="020B0604020202020204" pitchFamily="34" charset="0"/>
                        <a:buChar char="•"/>
                      </a:pPr>
                      <a:r>
                        <a:rPr lang="en-US" sz="1200" dirty="0">
                          <a:effectLst/>
                        </a:rPr>
                        <a:t>Dashboard opened for FY 2024 data entry.</a:t>
                      </a:r>
                      <a:endParaRPr lang="en-US" sz="1200">
                        <a:effectLst/>
                        <a:latin typeface="Calibri"/>
                        <a:ea typeface="Times New Roman" panose="02020603050405020304" pitchFamily="18" charset="0"/>
                        <a:cs typeface="Arial"/>
                      </a:endParaRPr>
                    </a:p>
                  </a:txBody>
                  <a:tcPr marL="45720" marR="4572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10001"/>
                  </a:ext>
                </a:extLst>
              </a:tr>
              <a:tr h="294795">
                <a:tc>
                  <a:txBody>
                    <a:bodyPr/>
                    <a:lstStyle/>
                    <a:p>
                      <a:pPr marL="0" marR="0">
                        <a:lnSpc>
                          <a:spcPct val="115000"/>
                        </a:lnSpc>
                        <a:spcBef>
                          <a:spcPts val="0"/>
                        </a:spcBef>
                        <a:spcAft>
                          <a:spcPts val="0"/>
                        </a:spcAft>
                      </a:pPr>
                      <a:r>
                        <a:rPr lang="en-US" sz="1200" dirty="0">
                          <a:effectLst/>
                          <a:latin typeface="+mn-lt"/>
                          <a:ea typeface="Times New Roman" panose="02020603050405020304" pitchFamily="18" charset="0"/>
                          <a:cs typeface="Arial"/>
                        </a:rPr>
                        <a:t>September 24, 2024</a:t>
                      </a:r>
                    </a:p>
                  </a:txBody>
                  <a:tcPr marL="45720" marR="4572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marL="285750" marR="0" indent="-285750">
                        <a:lnSpc>
                          <a:spcPct val="115000"/>
                        </a:lnSpc>
                        <a:spcBef>
                          <a:spcPts val="0"/>
                        </a:spcBef>
                        <a:spcAft>
                          <a:spcPts val="0"/>
                        </a:spcAft>
                        <a:buFont typeface="Arial" panose="020B0604020202020204" pitchFamily="34" charset="0"/>
                        <a:buChar char="•"/>
                      </a:pPr>
                      <a:r>
                        <a:rPr lang="en-US" sz="1200" dirty="0">
                          <a:effectLst/>
                          <a:latin typeface="+mn-lt"/>
                          <a:ea typeface="Times New Roman" panose="02020603050405020304" pitchFamily="18" charset="0"/>
                          <a:cs typeface="Arial"/>
                        </a:rPr>
                        <a:t>Dashboard new user training. </a:t>
                      </a:r>
                    </a:p>
                  </a:txBody>
                  <a:tcPr marL="45720" marR="4572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2908944536"/>
                  </a:ext>
                </a:extLst>
              </a:tr>
              <a:tr h="510978">
                <a:tc>
                  <a:txBody>
                    <a:bodyPr/>
                    <a:lstStyle/>
                    <a:p>
                      <a:pPr marL="0" marR="0" algn="l" rtl="0" eaLnBrk="1" latinLnBrk="0" hangingPunct="1">
                        <a:lnSpc>
                          <a:spcPct val="115000"/>
                        </a:lnSpc>
                        <a:spcBef>
                          <a:spcPts val="0"/>
                        </a:spcBef>
                        <a:spcAft>
                          <a:spcPts val="0"/>
                        </a:spcAft>
                      </a:pPr>
                      <a:r>
                        <a:rPr lang="en-US" sz="1200" kern="1200" dirty="0">
                          <a:solidFill>
                            <a:schemeClr val="tx1"/>
                          </a:solidFill>
                          <a:effectLst/>
                        </a:rPr>
                        <a:t>October 1 to December 3, 2024</a:t>
                      </a:r>
                      <a:endParaRPr lang="en-US" sz="1200" b="1" kern="1200" dirty="0">
                        <a:solidFill>
                          <a:schemeClr val="tx1"/>
                        </a:solidFill>
                        <a:effectLst/>
                        <a:latin typeface="+mn-lt"/>
                        <a:ea typeface="+mn-ea"/>
                        <a:cs typeface="+mn-cs"/>
                      </a:endParaRPr>
                    </a:p>
                  </a:txBody>
                  <a:tcPr marL="45720" marR="4572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marL="285750" marR="0" indent="-285750" algn="l" rtl="0" eaLnBrk="1" latinLnBrk="0" hangingPunct="1">
                        <a:lnSpc>
                          <a:spcPct val="115000"/>
                        </a:lnSpc>
                        <a:spcBef>
                          <a:spcPts val="0"/>
                        </a:spcBef>
                        <a:spcAft>
                          <a:spcPts val="0"/>
                        </a:spcAft>
                        <a:buFont typeface="Arial" panose="020B0604020202020204" pitchFamily="34" charset="0"/>
                        <a:buChar char="•"/>
                      </a:pPr>
                      <a:r>
                        <a:rPr lang="en-US" sz="1200" kern="1200" dirty="0">
                          <a:effectLst/>
                        </a:rPr>
                        <a:t>Weekly Open Line Help Call for FY 2024 sustainability reporting every Tuesday from 3 - 4pm EST. See Dashboard for call-in details.</a:t>
                      </a:r>
                      <a:endParaRPr lang="en-US" sz="1200" kern="1200" dirty="0">
                        <a:solidFill>
                          <a:schemeClr val="tx1"/>
                        </a:solidFill>
                        <a:effectLst/>
                        <a:latin typeface="+mn-lt"/>
                        <a:ea typeface="+mn-ea"/>
                        <a:cs typeface="+mn-cs"/>
                      </a:endParaRPr>
                    </a:p>
                  </a:txBody>
                  <a:tcPr marL="45720" marR="4572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10002"/>
                  </a:ext>
                </a:extLst>
              </a:tr>
              <a:tr h="294795">
                <a:tc>
                  <a:txBody>
                    <a:bodyPr/>
                    <a:lstStyle/>
                    <a:p>
                      <a:pPr marL="0" marR="0">
                        <a:lnSpc>
                          <a:spcPct val="115000"/>
                        </a:lnSpc>
                        <a:spcBef>
                          <a:spcPts val="0"/>
                        </a:spcBef>
                        <a:spcAft>
                          <a:spcPts val="0"/>
                        </a:spcAft>
                      </a:pPr>
                      <a:r>
                        <a:rPr lang="en-US" sz="1200" dirty="0">
                          <a:solidFill>
                            <a:schemeClr val="tx1"/>
                          </a:solidFill>
                          <a:effectLst/>
                        </a:rPr>
                        <a:t>October 2024</a:t>
                      </a:r>
                      <a:endParaRPr lang="en-US" sz="1200">
                        <a:solidFill>
                          <a:schemeClr val="tx1"/>
                        </a:solidFill>
                        <a:effectLst/>
                        <a:latin typeface="Calibri"/>
                        <a:ea typeface="Times New Roman" panose="02020603050405020304" pitchFamily="18" charset="0"/>
                        <a:cs typeface="Arial"/>
                      </a:endParaRPr>
                    </a:p>
                  </a:txBody>
                  <a:tcPr marL="45720" marR="4572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marL="285750" marR="0" indent="-285750">
                        <a:lnSpc>
                          <a:spcPct val="115000"/>
                        </a:lnSpc>
                        <a:spcBef>
                          <a:spcPts val="0"/>
                        </a:spcBef>
                        <a:spcAft>
                          <a:spcPts val="0"/>
                        </a:spcAft>
                        <a:buFont typeface="Arial" panose="020B0604020202020204" pitchFamily="34" charset="0"/>
                        <a:buChar char="•"/>
                      </a:pPr>
                      <a:r>
                        <a:rPr lang="en-US" sz="1200" dirty="0">
                          <a:solidFill>
                            <a:schemeClr val="tx1"/>
                          </a:solidFill>
                          <a:effectLst/>
                        </a:rPr>
                        <a:t>End of year FIMS basic facility information uploaded to Dashboard.</a:t>
                      </a:r>
                      <a:endParaRPr lang="en-US" sz="1200">
                        <a:solidFill>
                          <a:schemeClr val="tx1"/>
                        </a:solidFill>
                        <a:effectLst/>
                        <a:latin typeface="Calibri"/>
                        <a:ea typeface="Times New Roman" panose="02020603050405020304" pitchFamily="18" charset="0"/>
                        <a:cs typeface="Arial"/>
                      </a:endParaRPr>
                    </a:p>
                  </a:txBody>
                  <a:tcPr marL="45720" marR="4572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10005"/>
                  </a:ext>
                </a:extLst>
              </a:tr>
              <a:tr h="736989">
                <a:tc>
                  <a:txBody>
                    <a:bodyPr/>
                    <a:lstStyle/>
                    <a:p>
                      <a:pPr marL="0" marR="0">
                        <a:lnSpc>
                          <a:spcPct val="115000"/>
                        </a:lnSpc>
                        <a:spcBef>
                          <a:spcPts val="0"/>
                        </a:spcBef>
                        <a:spcAft>
                          <a:spcPts val="0"/>
                        </a:spcAft>
                      </a:pPr>
                      <a:r>
                        <a:rPr lang="en-US" sz="1200" dirty="0">
                          <a:effectLst/>
                        </a:rPr>
                        <a:t>October 23, 2024</a:t>
                      </a:r>
                      <a:endParaRPr lang="en-US" sz="1200">
                        <a:effectLst/>
                        <a:latin typeface="Calibri"/>
                        <a:ea typeface="Times New Roman" panose="02020603050405020304" pitchFamily="18" charset="0"/>
                        <a:cs typeface="Arial"/>
                      </a:endParaRPr>
                    </a:p>
                  </a:txBody>
                  <a:tcPr marL="45720" marR="4572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marL="285750" marR="0" indent="-285750">
                        <a:lnSpc>
                          <a:spcPct val="115000"/>
                        </a:lnSpc>
                        <a:spcBef>
                          <a:spcPts val="0"/>
                        </a:spcBef>
                        <a:spcAft>
                          <a:spcPts val="0"/>
                        </a:spcAft>
                        <a:buFont typeface="Arial" panose="020B0604020202020204" pitchFamily="34" charset="0"/>
                        <a:buChar char="•"/>
                      </a:pPr>
                      <a:r>
                        <a:rPr lang="en-US" sz="1200" dirty="0">
                          <a:effectLst/>
                        </a:rPr>
                        <a:t>Sustainable Building page locked for data entry until February 2023. All updates must be completed before Oct. 23</a:t>
                      </a:r>
                      <a:r>
                        <a:rPr lang="en-US" sz="1200" baseline="30000" dirty="0">
                          <a:effectLst/>
                        </a:rPr>
                        <a:t>rd.</a:t>
                      </a:r>
                    </a:p>
                    <a:p>
                      <a:pPr marL="285750" marR="0" lvl="0" indent="-285750" algn="l" defTabSz="4572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200" dirty="0">
                          <a:effectLst/>
                        </a:rPr>
                        <a:t>FY 2024 Biobased Product Purchases Workbook uploaded to Dashboard, if needed.</a:t>
                      </a:r>
                      <a:endParaRPr lang="en-US" sz="1200">
                        <a:effectLst/>
                        <a:latin typeface="Calibri"/>
                        <a:ea typeface="Times New Roman" panose="02020603050405020304" pitchFamily="18" charset="0"/>
                        <a:cs typeface="Arial"/>
                      </a:endParaRPr>
                    </a:p>
                  </a:txBody>
                  <a:tcPr marL="45720" marR="4572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10006"/>
                  </a:ext>
                </a:extLst>
              </a:tr>
              <a:tr h="1238142">
                <a:tc>
                  <a:txBody>
                    <a:bodyPr/>
                    <a:lstStyle/>
                    <a:p>
                      <a:pPr marL="0" marR="0">
                        <a:lnSpc>
                          <a:spcPct val="115000"/>
                        </a:lnSpc>
                        <a:spcBef>
                          <a:spcPts val="0"/>
                        </a:spcBef>
                        <a:spcAft>
                          <a:spcPts val="0"/>
                        </a:spcAft>
                      </a:pPr>
                      <a:r>
                        <a:rPr lang="en-US" sz="1200" dirty="0">
                          <a:effectLst/>
                        </a:rPr>
                        <a:t>November 22, 2024</a:t>
                      </a:r>
                      <a:endParaRPr lang="en-US" sz="1200">
                        <a:effectLst/>
                        <a:latin typeface="Calibri"/>
                        <a:ea typeface="Times New Roman" panose="02020603050405020304" pitchFamily="18" charset="0"/>
                        <a:cs typeface="Arial"/>
                      </a:endParaRPr>
                    </a:p>
                  </a:txBody>
                  <a:tcPr marL="45720" marR="4572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marL="285750" marR="0" indent="-285750">
                        <a:lnSpc>
                          <a:spcPct val="115000"/>
                        </a:lnSpc>
                        <a:spcBef>
                          <a:spcPts val="200"/>
                        </a:spcBef>
                        <a:spcAft>
                          <a:spcPts val="200"/>
                        </a:spcAft>
                        <a:buFont typeface="Arial" panose="020B0604020202020204" pitchFamily="34" charset="0"/>
                        <a:buChar char="•"/>
                      </a:pPr>
                      <a:r>
                        <a:rPr lang="en-US" sz="1200" dirty="0">
                          <a:effectLst/>
                        </a:rPr>
                        <a:t>FY 2024 Dashboard data, including Sustainable Acquisition Contracts (if needed) is due with appropriate level(s) of approval.</a:t>
                      </a:r>
                    </a:p>
                    <a:p>
                      <a:pPr marL="285750" marR="0" indent="-285750">
                        <a:lnSpc>
                          <a:spcPct val="115000"/>
                        </a:lnSpc>
                        <a:spcBef>
                          <a:spcPts val="200"/>
                        </a:spcBef>
                        <a:spcAft>
                          <a:spcPts val="200"/>
                        </a:spcAft>
                        <a:buFont typeface="Arial" panose="020B0604020202020204" pitchFamily="34" charset="0"/>
                        <a:buChar char="•"/>
                      </a:pPr>
                      <a:r>
                        <a:rPr lang="en-US" sz="1200" dirty="0">
                          <a:effectLst/>
                        </a:rPr>
                        <a:t>If not using the Dashboard approval process, be sure to upload a completed Dashboard Data Accuracy Self-Certification.</a:t>
                      </a:r>
                    </a:p>
                    <a:p>
                      <a:pPr marL="285750" marR="0" lvl="0" indent="-285750" algn="l" defTabSz="457200" rtl="0" eaLnBrk="1" fontAlgn="auto" latinLnBrk="0" hangingPunct="1">
                        <a:lnSpc>
                          <a:spcPct val="115000"/>
                        </a:lnSpc>
                        <a:spcBef>
                          <a:spcPts val="200"/>
                        </a:spcBef>
                        <a:spcAft>
                          <a:spcPts val="200"/>
                        </a:spcAft>
                        <a:buClrTx/>
                        <a:buSzTx/>
                        <a:buFont typeface="Arial" panose="020B0604020202020204" pitchFamily="34" charset="0"/>
                        <a:buChar char="•"/>
                        <a:tabLst/>
                        <a:defRPr/>
                      </a:pPr>
                      <a:r>
                        <a:rPr lang="en-US" sz="1200" dirty="0">
                          <a:effectLst/>
                        </a:rPr>
                        <a:t>Final FY 2024 Federal employee travel data uploaded to Dashboard.</a:t>
                      </a:r>
                    </a:p>
                  </a:txBody>
                  <a:tcPr marL="45720" marR="4572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10009"/>
                  </a:ext>
                </a:extLst>
              </a:tr>
              <a:tr h="510978">
                <a:tc>
                  <a:txBody>
                    <a:bodyPr/>
                    <a:lstStyle/>
                    <a:p>
                      <a:pPr marL="0" marR="0" algn="l" defTabSz="457200" rtl="0" eaLnBrk="1" latinLnBrk="0" hangingPunct="1">
                        <a:lnSpc>
                          <a:spcPct val="115000"/>
                        </a:lnSpc>
                        <a:spcBef>
                          <a:spcPts val="0"/>
                        </a:spcBef>
                        <a:spcAft>
                          <a:spcPts val="0"/>
                        </a:spcAft>
                      </a:pPr>
                      <a:r>
                        <a:rPr lang="en-US" sz="1200" b="1" kern="1200" dirty="0">
                          <a:solidFill>
                            <a:schemeClr val="tx1"/>
                          </a:solidFill>
                          <a:effectLst/>
                          <a:latin typeface="+mn-lt"/>
                          <a:ea typeface="+mn-ea"/>
                          <a:cs typeface="+mn-cs"/>
                        </a:rPr>
                        <a:t>November 22 to December 13, 2024</a:t>
                      </a:r>
                    </a:p>
                  </a:txBody>
                  <a:tcPr marL="45720" marR="4572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marL="285750" marR="0" indent="-285750">
                        <a:lnSpc>
                          <a:spcPct val="115000"/>
                        </a:lnSpc>
                        <a:spcBef>
                          <a:spcPts val="0"/>
                        </a:spcBef>
                        <a:spcAft>
                          <a:spcPts val="0"/>
                        </a:spcAft>
                        <a:buFont typeface="Arial" panose="020B0604020202020204" pitchFamily="34" charset="0"/>
                        <a:buChar char="•"/>
                      </a:pPr>
                      <a:r>
                        <a:rPr lang="en-US" sz="1200" kern="1200" dirty="0">
                          <a:solidFill>
                            <a:schemeClr val="tx1"/>
                          </a:solidFill>
                          <a:effectLst/>
                          <a:latin typeface="+mn-lt"/>
                          <a:ea typeface="+mn-ea"/>
                          <a:cs typeface="+mn-cs"/>
                        </a:rPr>
                        <a:t>SPO to QA/QC data and work with sites to finalize FY 2024. </a:t>
                      </a:r>
                    </a:p>
                  </a:txBody>
                  <a:tcPr marL="45720" marR="4572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676491563"/>
                  </a:ext>
                </a:extLst>
              </a:tr>
              <a:tr h="766468">
                <a:tc>
                  <a:txBody>
                    <a:bodyPr/>
                    <a:lstStyle/>
                    <a:p>
                      <a:pPr marL="0" marR="0">
                        <a:lnSpc>
                          <a:spcPct val="115000"/>
                        </a:lnSpc>
                        <a:spcBef>
                          <a:spcPts val="0"/>
                        </a:spcBef>
                        <a:spcAft>
                          <a:spcPts val="0"/>
                        </a:spcAft>
                      </a:pPr>
                      <a:r>
                        <a:rPr lang="en-US" sz="1200" dirty="0">
                          <a:effectLst/>
                        </a:rPr>
                        <a:t>December 6, 2024</a:t>
                      </a:r>
                      <a:endParaRPr lang="en-US" sz="1200">
                        <a:effectLst/>
                        <a:latin typeface="Calibri"/>
                        <a:ea typeface="Times New Roman" panose="02020603050405020304" pitchFamily="18" charset="0"/>
                        <a:cs typeface="Arial"/>
                      </a:endParaRPr>
                    </a:p>
                  </a:txBody>
                  <a:tcPr marL="45720" marR="4572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marL="285750" marR="0" indent="-285750">
                        <a:lnSpc>
                          <a:spcPct val="115000"/>
                        </a:lnSpc>
                        <a:spcBef>
                          <a:spcPts val="200"/>
                        </a:spcBef>
                        <a:spcAft>
                          <a:spcPts val="200"/>
                        </a:spcAft>
                        <a:buFont typeface="Arial" panose="020B0604020202020204" pitchFamily="34" charset="0"/>
                        <a:buChar char="•"/>
                      </a:pPr>
                      <a:r>
                        <a:rPr lang="en-US" sz="1200" kern="1200" dirty="0">
                          <a:solidFill>
                            <a:schemeClr val="tx1"/>
                          </a:solidFill>
                          <a:effectLst/>
                          <a:latin typeface="+mn-lt"/>
                          <a:ea typeface="+mn-ea"/>
                          <a:cs typeface="+mn-cs"/>
                        </a:rPr>
                        <a:t>FY 2025 SSP narrative, Excluded Buildings Self-Certification, and optional Plan Signature Document are due with appropriate level(s) of approval.</a:t>
                      </a:r>
                    </a:p>
                    <a:p>
                      <a:pPr marL="285750" marR="0" indent="-285750">
                        <a:lnSpc>
                          <a:spcPct val="115000"/>
                        </a:lnSpc>
                        <a:spcBef>
                          <a:spcPts val="200"/>
                        </a:spcBef>
                        <a:spcAft>
                          <a:spcPts val="200"/>
                        </a:spcAft>
                        <a:buFont typeface="Arial" panose="020B0604020202020204" pitchFamily="34" charset="0"/>
                        <a:buChar char="•"/>
                      </a:pPr>
                      <a:r>
                        <a:rPr lang="en-US" sz="1200" kern="1200" dirty="0">
                          <a:solidFill>
                            <a:schemeClr val="tx1"/>
                          </a:solidFill>
                          <a:effectLst/>
                          <a:latin typeface="+mn-lt"/>
                          <a:ea typeface="+mn-ea"/>
                          <a:cs typeface="+mn-cs"/>
                        </a:rPr>
                        <a:t>Dashboard closes for FY 2024 SSP entry.  </a:t>
                      </a:r>
                    </a:p>
                  </a:txBody>
                  <a:tcPr marL="45720" marR="4572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10010"/>
                  </a:ext>
                </a:extLst>
              </a:tr>
              <a:tr h="294795">
                <a:tc>
                  <a:txBody>
                    <a:bodyPr/>
                    <a:lstStyle/>
                    <a:p>
                      <a:pPr marL="0" marR="0" algn="l" rtl="0" eaLnBrk="1" latinLnBrk="0" hangingPunct="1">
                        <a:lnSpc>
                          <a:spcPct val="115000"/>
                        </a:lnSpc>
                        <a:spcBef>
                          <a:spcPts val="0"/>
                        </a:spcBef>
                        <a:spcAft>
                          <a:spcPts val="0"/>
                        </a:spcAft>
                      </a:pPr>
                      <a:r>
                        <a:rPr lang="en-US" sz="1200" b="1" kern="1200" dirty="0">
                          <a:solidFill>
                            <a:schemeClr val="tx1"/>
                          </a:solidFill>
                          <a:effectLst/>
                          <a:latin typeface="+mn-lt"/>
                          <a:ea typeface="+mn-ea"/>
                          <a:cs typeface="+mn-cs"/>
                        </a:rPr>
                        <a:t>January 17, 2025</a:t>
                      </a:r>
                    </a:p>
                  </a:txBody>
                  <a:tcPr marL="45720" marR="4572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marL="285750" marR="0" indent="-285750">
                        <a:lnSpc>
                          <a:spcPct val="115000"/>
                        </a:lnSpc>
                        <a:spcBef>
                          <a:spcPts val="200"/>
                        </a:spcBef>
                        <a:spcAft>
                          <a:spcPts val="200"/>
                        </a:spcAft>
                        <a:buFont typeface="Arial" panose="020B0604020202020204" pitchFamily="34" charset="0"/>
                        <a:buChar char="•"/>
                      </a:pPr>
                      <a:r>
                        <a:rPr lang="en-US" sz="1200" kern="1200" dirty="0">
                          <a:solidFill>
                            <a:schemeClr val="tx1"/>
                          </a:solidFill>
                          <a:effectLst/>
                          <a:latin typeface="+mn-lt"/>
                          <a:ea typeface="+mn-ea"/>
                          <a:cs typeface="+mn-cs"/>
                        </a:rPr>
                        <a:t>Deadline for selected sites to submit verification documentation.</a:t>
                      </a:r>
                    </a:p>
                  </a:txBody>
                  <a:tcPr marL="45720" marR="4572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2300862916"/>
                  </a:ext>
                </a:extLst>
              </a:tr>
              <a:tr h="294795">
                <a:tc>
                  <a:txBody>
                    <a:bodyPr/>
                    <a:lstStyle/>
                    <a:p>
                      <a:pPr marL="0" marR="0">
                        <a:lnSpc>
                          <a:spcPct val="115000"/>
                        </a:lnSpc>
                        <a:spcBef>
                          <a:spcPts val="0"/>
                        </a:spcBef>
                        <a:spcAft>
                          <a:spcPts val="0"/>
                        </a:spcAft>
                      </a:pPr>
                      <a:r>
                        <a:rPr lang="en-US" sz="1200" dirty="0">
                          <a:effectLst/>
                        </a:rPr>
                        <a:t>February 2, 2025</a:t>
                      </a:r>
                      <a:endParaRPr lang="en-US" sz="1200">
                        <a:effectLst/>
                        <a:latin typeface="Calibri"/>
                        <a:ea typeface="Times New Roman" panose="02020603050405020304" pitchFamily="18" charset="0"/>
                        <a:cs typeface="Arial"/>
                      </a:endParaRPr>
                    </a:p>
                  </a:txBody>
                  <a:tcPr marL="45720" marR="4572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marL="285750" marR="0" indent="-285750">
                        <a:lnSpc>
                          <a:spcPct val="115000"/>
                        </a:lnSpc>
                        <a:spcBef>
                          <a:spcPts val="0"/>
                        </a:spcBef>
                        <a:spcAft>
                          <a:spcPts val="0"/>
                        </a:spcAft>
                        <a:buFont typeface="Arial" panose="020B0604020202020204" pitchFamily="34" charset="0"/>
                        <a:buChar char="•"/>
                      </a:pPr>
                      <a:r>
                        <a:rPr lang="en-US" sz="1200" kern="1200" dirty="0">
                          <a:solidFill>
                            <a:schemeClr val="tx1"/>
                          </a:solidFill>
                          <a:effectLst/>
                          <a:latin typeface="+mn-lt"/>
                          <a:ea typeface="+mn-ea"/>
                          <a:cs typeface="+mn-cs"/>
                        </a:rPr>
                        <a:t>Final FY 2024 fleet data uploaded to Dashboard.  </a:t>
                      </a:r>
                    </a:p>
                  </a:txBody>
                  <a:tcPr marL="45720" marR="4572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045677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645985-6CAD-3C14-BEC3-9CC4FAE2A106}"/>
              </a:ext>
            </a:extLst>
          </p:cNvPr>
          <p:cNvSpPr>
            <a:spLocks noGrp="1"/>
          </p:cNvSpPr>
          <p:nvPr>
            <p:ph idx="1"/>
          </p:nvPr>
        </p:nvSpPr>
        <p:spPr>
          <a:xfrm>
            <a:off x="381000" y="1066800"/>
            <a:ext cx="8534400" cy="4876800"/>
          </a:xfrm>
        </p:spPr>
        <p:txBody>
          <a:bodyPr/>
          <a:lstStyle/>
          <a:p>
            <a:r>
              <a:rPr lang="en-US" sz="2000" dirty="0"/>
              <a:t>Users will notice a new process for signing into the DOE Sustainability Dashboard. Users will no longer be able to log in using an email address and password. All users will be required to use either a Personal Identity Verification (PIV) card (e.g., HSPD-12 badge) OR log-in with a Login.gov or ID.me account to access the system. </a:t>
            </a:r>
          </a:p>
          <a:p>
            <a:r>
              <a:rPr lang="en-US" sz="2000" dirty="0">
                <a:effectLst/>
                <a:latin typeface="+mj-lt"/>
                <a:ea typeface="Aptos" panose="020B0004020202020204" pitchFamily="34" charset="0"/>
              </a:rPr>
              <a:t>If you </a:t>
            </a:r>
            <a:r>
              <a:rPr lang="en-US" sz="2000" dirty="0">
                <a:latin typeface="+mj-lt"/>
                <a:ea typeface="Aptos" panose="020B0004020202020204" pitchFamily="34" charset="0"/>
              </a:rPr>
              <a:t>need help creating a Login.gov account, please email </a:t>
            </a:r>
            <a:r>
              <a:rPr lang="en-US" sz="2000" dirty="0">
                <a:latin typeface="+mj-lt"/>
                <a:ea typeface="Aptos" panose="020B0004020202020204" pitchFamily="34" charset="0"/>
                <a:hlinkClick r:id="rId2">
                  <a:extLst>
                    <a:ext uri="{A12FA001-AC4F-418D-AE19-62706E023703}">
                      <ahyp:hlinkClr xmlns:ahyp="http://schemas.microsoft.com/office/drawing/2018/hyperlinkcolor" val="tx"/>
                    </a:ext>
                  </a:extLst>
                </a:hlinkClick>
              </a:rPr>
              <a:t>sustainability@hq.doe.gov</a:t>
            </a:r>
            <a:r>
              <a:rPr lang="en-US" sz="2000" dirty="0">
                <a:latin typeface="+mj-lt"/>
                <a:ea typeface="Aptos" panose="020B0004020202020204" pitchFamily="34" charset="0"/>
              </a:rPr>
              <a:t>. </a:t>
            </a:r>
            <a:endParaRPr lang="en-US" sz="2000" u="sng" dirty="0">
              <a:cs typeface="Arial"/>
            </a:endParaRPr>
          </a:p>
          <a:p>
            <a:pPr marL="0" indent="0">
              <a:buNone/>
            </a:pPr>
            <a:endParaRPr lang="en-US"/>
          </a:p>
        </p:txBody>
      </p:sp>
      <p:sp>
        <p:nvSpPr>
          <p:cNvPr id="3" name="Title 2">
            <a:extLst>
              <a:ext uri="{FF2B5EF4-FFF2-40B4-BE49-F238E27FC236}">
                <a16:creationId xmlns:a16="http://schemas.microsoft.com/office/drawing/2014/main" id="{6EE9CB84-40F9-0216-77D9-FC5EB60733A3}"/>
              </a:ext>
            </a:extLst>
          </p:cNvPr>
          <p:cNvSpPr>
            <a:spLocks noGrp="1"/>
          </p:cNvSpPr>
          <p:nvPr>
            <p:ph type="title"/>
          </p:nvPr>
        </p:nvSpPr>
        <p:spPr/>
        <p:txBody>
          <a:bodyPr/>
          <a:lstStyle/>
          <a:p>
            <a:r>
              <a:rPr lang="en-US" sz="2400"/>
              <a:t>Dashboard Updates – Login Changes</a:t>
            </a:r>
          </a:p>
        </p:txBody>
      </p:sp>
      <p:pic>
        <p:nvPicPr>
          <p:cNvPr id="5" name="Picture 4">
            <a:extLst>
              <a:ext uri="{FF2B5EF4-FFF2-40B4-BE49-F238E27FC236}">
                <a16:creationId xmlns:a16="http://schemas.microsoft.com/office/drawing/2014/main" id="{C1E6217F-C01F-7401-39A3-5D60EB2F3207}"/>
              </a:ext>
            </a:extLst>
          </p:cNvPr>
          <p:cNvPicPr>
            <a:picLocks noChangeAspect="1"/>
          </p:cNvPicPr>
          <p:nvPr/>
        </p:nvPicPr>
        <p:blipFill rotWithShape="1">
          <a:blip r:embed="rId3"/>
          <a:srcRect t="4152" b="37465"/>
          <a:stretch/>
        </p:blipFill>
        <p:spPr>
          <a:xfrm>
            <a:off x="228600" y="3515600"/>
            <a:ext cx="4911581" cy="1615735"/>
          </a:xfrm>
          <a:prstGeom prst="rect">
            <a:avLst/>
          </a:prstGeom>
          <a:ln>
            <a:solidFill>
              <a:schemeClr val="tx1">
                <a:lumMod val="50000"/>
                <a:lumOff val="50000"/>
              </a:schemeClr>
            </a:solidFill>
          </a:ln>
        </p:spPr>
      </p:pic>
      <p:pic>
        <p:nvPicPr>
          <p:cNvPr id="7" name="Picture 6">
            <a:extLst>
              <a:ext uri="{FF2B5EF4-FFF2-40B4-BE49-F238E27FC236}">
                <a16:creationId xmlns:a16="http://schemas.microsoft.com/office/drawing/2014/main" id="{C9370FDA-1DE1-774A-7811-F5C64C1056EA}"/>
              </a:ext>
            </a:extLst>
          </p:cNvPr>
          <p:cNvPicPr>
            <a:picLocks noChangeAspect="1"/>
          </p:cNvPicPr>
          <p:nvPr/>
        </p:nvPicPr>
        <p:blipFill>
          <a:blip r:embed="rId4"/>
          <a:stretch>
            <a:fillRect/>
          </a:stretch>
        </p:blipFill>
        <p:spPr>
          <a:xfrm>
            <a:off x="3515557" y="5296435"/>
            <a:ext cx="5140181" cy="989530"/>
          </a:xfrm>
          <a:prstGeom prst="rect">
            <a:avLst/>
          </a:prstGeom>
          <a:ln>
            <a:solidFill>
              <a:schemeClr val="tx1">
                <a:lumMod val="50000"/>
                <a:lumOff val="50000"/>
              </a:schemeClr>
            </a:solidFill>
          </a:ln>
        </p:spPr>
      </p:pic>
    </p:spTree>
    <p:extLst>
      <p:ext uri="{BB962C8B-B14F-4D97-AF65-F5344CB8AC3E}">
        <p14:creationId xmlns:p14="http://schemas.microsoft.com/office/powerpoint/2010/main" val="3257596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2EFDB8E-8828-E155-7CED-03A61828FE44}"/>
              </a:ext>
            </a:extLst>
          </p:cNvPr>
          <p:cNvSpPr>
            <a:spLocks noGrp="1"/>
          </p:cNvSpPr>
          <p:nvPr>
            <p:ph idx="1"/>
          </p:nvPr>
        </p:nvSpPr>
        <p:spPr>
          <a:xfrm>
            <a:off x="457200" y="1075437"/>
            <a:ext cx="8229600" cy="4876800"/>
          </a:xfrm>
        </p:spPr>
        <p:txBody>
          <a:bodyPr/>
          <a:lstStyle/>
          <a:p>
            <a:pPr marL="0" indent="0">
              <a:buNone/>
            </a:pPr>
            <a:r>
              <a:rPr lang="en-US"/>
              <a:t>If you’re a site manager, take some time to review the users with access to your site’s data.</a:t>
            </a:r>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p:txBody>
      </p:sp>
      <p:sp>
        <p:nvSpPr>
          <p:cNvPr id="3" name="Title 2">
            <a:extLst>
              <a:ext uri="{FF2B5EF4-FFF2-40B4-BE49-F238E27FC236}">
                <a16:creationId xmlns:a16="http://schemas.microsoft.com/office/drawing/2014/main" id="{EDF721FC-2C59-928A-EBC2-5A54E197317F}"/>
              </a:ext>
            </a:extLst>
          </p:cNvPr>
          <p:cNvSpPr>
            <a:spLocks noGrp="1"/>
          </p:cNvSpPr>
          <p:nvPr>
            <p:ph type="title"/>
          </p:nvPr>
        </p:nvSpPr>
        <p:spPr>
          <a:xfrm>
            <a:off x="177800" y="0"/>
            <a:ext cx="6107590" cy="901700"/>
          </a:xfrm>
        </p:spPr>
        <p:txBody>
          <a:bodyPr/>
          <a:lstStyle/>
          <a:p>
            <a:r>
              <a:rPr lang="en-US">
                <a:cs typeface="Arial"/>
              </a:rPr>
              <a:t>Approvals and User Access Updates</a:t>
            </a:r>
            <a:endParaRPr lang="en-US"/>
          </a:p>
        </p:txBody>
      </p:sp>
      <p:grpSp>
        <p:nvGrpSpPr>
          <p:cNvPr id="18" name="Group 17">
            <a:extLst>
              <a:ext uri="{FF2B5EF4-FFF2-40B4-BE49-F238E27FC236}">
                <a16:creationId xmlns:a16="http://schemas.microsoft.com/office/drawing/2014/main" id="{8B878956-B127-3D39-18E7-F23D86565A4E}"/>
              </a:ext>
            </a:extLst>
          </p:cNvPr>
          <p:cNvGrpSpPr/>
          <p:nvPr/>
        </p:nvGrpSpPr>
        <p:grpSpPr>
          <a:xfrm>
            <a:off x="387819" y="2015992"/>
            <a:ext cx="6107590" cy="2385688"/>
            <a:chOff x="316798" y="1891705"/>
            <a:chExt cx="6107590" cy="2385688"/>
          </a:xfrm>
        </p:grpSpPr>
        <p:pic>
          <p:nvPicPr>
            <p:cNvPr id="15" name="Picture 14">
              <a:extLst>
                <a:ext uri="{FF2B5EF4-FFF2-40B4-BE49-F238E27FC236}">
                  <a16:creationId xmlns:a16="http://schemas.microsoft.com/office/drawing/2014/main" id="{A6A108D4-3381-CA56-D33C-5BFBFF05A0AE}"/>
                </a:ext>
              </a:extLst>
            </p:cNvPr>
            <p:cNvPicPr>
              <a:picLocks noChangeAspect="1"/>
            </p:cNvPicPr>
            <p:nvPr/>
          </p:nvPicPr>
          <p:blipFill>
            <a:blip r:embed="rId2"/>
            <a:stretch>
              <a:fillRect/>
            </a:stretch>
          </p:blipFill>
          <p:spPr>
            <a:xfrm>
              <a:off x="316798" y="1891705"/>
              <a:ext cx="6107590" cy="2385688"/>
            </a:xfrm>
            <a:prstGeom prst="rect">
              <a:avLst/>
            </a:prstGeom>
            <a:ln>
              <a:solidFill>
                <a:schemeClr val="tx1">
                  <a:lumMod val="50000"/>
                  <a:lumOff val="50000"/>
                </a:schemeClr>
              </a:solidFill>
            </a:ln>
          </p:spPr>
        </p:pic>
        <p:sp>
          <p:nvSpPr>
            <p:cNvPr id="16" name="Rectangle 15">
              <a:extLst>
                <a:ext uri="{FF2B5EF4-FFF2-40B4-BE49-F238E27FC236}">
                  <a16:creationId xmlns:a16="http://schemas.microsoft.com/office/drawing/2014/main" id="{ED065213-2794-B5CB-28A4-4A5EB631AA00}"/>
                </a:ext>
              </a:extLst>
            </p:cNvPr>
            <p:cNvSpPr/>
            <p:nvPr/>
          </p:nvSpPr>
          <p:spPr>
            <a:xfrm>
              <a:off x="3684233" y="2254928"/>
              <a:ext cx="1109709" cy="177554"/>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7A2836F-9265-BBA4-D23D-572953B599FB}"/>
                </a:ext>
              </a:extLst>
            </p:cNvPr>
            <p:cNvSpPr/>
            <p:nvPr/>
          </p:nvSpPr>
          <p:spPr>
            <a:xfrm>
              <a:off x="5097262" y="3096571"/>
              <a:ext cx="1188128" cy="191311"/>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7" name="Picture 6">
            <a:extLst>
              <a:ext uri="{FF2B5EF4-FFF2-40B4-BE49-F238E27FC236}">
                <a16:creationId xmlns:a16="http://schemas.microsoft.com/office/drawing/2014/main" id="{8F553EF2-4C76-71EA-CA14-3C1857C9925B}"/>
              </a:ext>
            </a:extLst>
          </p:cNvPr>
          <p:cNvPicPr>
            <a:picLocks noChangeAspect="1"/>
          </p:cNvPicPr>
          <p:nvPr/>
        </p:nvPicPr>
        <p:blipFill>
          <a:blip r:embed="rId3"/>
          <a:stretch>
            <a:fillRect/>
          </a:stretch>
        </p:blipFill>
        <p:spPr>
          <a:xfrm>
            <a:off x="3787725" y="4071270"/>
            <a:ext cx="4995330" cy="2505731"/>
          </a:xfrm>
          <a:prstGeom prst="rect">
            <a:avLst/>
          </a:prstGeom>
          <a:ln>
            <a:solidFill>
              <a:schemeClr val="tx1">
                <a:lumMod val="50000"/>
                <a:lumOff val="50000"/>
              </a:schemeClr>
            </a:solidFill>
          </a:ln>
        </p:spPr>
      </p:pic>
      <p:sp>
        <p:nvSpPr>
          <p:cNvPr id="20" name="TextBox 19">
            <a:extLst>
              <a:ext uri="{FF2B5EF4-FFF2-40B4-BE49-F238E27FC236}">
                <a16:creationId xmlns:a16="http://schemas.microsoft.com/office/drawing/2014/main" id="{59DD6366-7446-AC9E-393A-7C132E189B60}"/>
              </a:ext>
            </a:extLst>
          </p:cNvPr>
          <p:cNvSpPr txBox="1"/>
          <p:nvPr/>
        </p:nvSpPr>
        <p:spPr>
          <a:xfrm>
            <a:off x="835077" y="5320898"/>
            <a:ext cx="2985237" cy="923330"/>
          </a:xfrm>
          <a:prstGeom prst="rect">
            <a:avLst/>
          </a:prstGeom>
          <a:noFill/>
        </p:spPr>
        <p:txBody>
          <a:bodyPr wrap="square">
            <a:spAutoFit/>
          </a:bodyPr>
          <a:lstStyle/>
          <a:p>
            <a:r>
              <a:rPr lang="en-US"/>
              <a:t>Also review the users with approval authority to ensure they are correct.</a:t>
            </a:r>
          </a:p>
        </p:txBody>
      </p:sp>
      <p:cxnSp>
        <p:nvCxnSpPr>
          <p:cNvPr id="22" name="Straight Arrow Connector 21">
            <a:extLst>
              <a:ext uri="{FF2B5EF4-FFF2-40B4-BE49-F238E27FC236}">
                <a16:creationId xmlns:a16="http://schemas.microsoft.com/office/drawing/2014/main" id="{B644B94B-E892-576F-49D6-0CE1DF716631}"/>
              </a:ext>
            </a:extLst>
          </p:cNvPr>
          <p:cNvCxnSpPr>
            <a:cxnSpLocks/>
          </p:cNvCxnSpPr>
          <p:nvPr/>
        </p:nvCxnSpPr>
        <p:spPr>
          <a:xfrm flipV="1">
            <a:off x="3329823" y="5552602"/>
            <a:ext cx="1535140" cy="297782"/>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78067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2EFDB8E-8828-E155-7CED-03A61828FE44}"/>
              </a:ext>
            </a:extLst>
          </p:cNvPr>
          <p:cNvSpPr>
            <a:spLocks noGrp="1"/>
          </p:cNvSpPr>
          <p:nvPr>
            <p:ph idx="1"/>
          </p:nvPr>
        </p:nvSpPr>
        <p:spPr/>
        <p:txBody>
          <a:bodyPr/>
          <a:lstStyle/>
          <a:p>
            <a:r>
              <a:rPr lang="en-US"/>
              <a:t>To make any changes to user access please email </a:t>
            </a:r>
            <a:r>
              <a:rPr lang="en-US">
                <a:hlinkClick r:id="rId2"/>
              </a:rPr>
              <a:t>sustainability@hq.doe.gov</a:t>
            </a:r>
            <a:r>
              <a:rPr lang="en-US"/>
              <a:t>. </a:t>
            </a:r>
          </a:p>
          <a:p>
            <a:r>
              <a:rPr lang="en-US" b="1"/>
              <a:t>Reminder: </a:t>
            </a:r>
            <a:r>
              <a:rPr lang="en-US"/>
              <a:t>new users must request access and be approved by Program Office leads. </a:t>
            </a:r>
            <a:endParaRPr lang="en-US" b="1"/>
          </a:p>
          <a:p>
            <a:pPr marL="0" indent="0">
              <a:buNone/>
            </a:pPr>
            <a:endParaRPr lang="en-US"/>
          </a:p>
          <a:p>
            <a:endParaRPr lang="en-US"/>
          </a:p>
          <a:p>
            <a:endParaRPr lang="en-US"/>
          </a:p>
          <a:p>
            <a:endParaRPr lang="en-US"/>
          </a:p>
        </p:txBody>
      </p:sp>
      <p:sp>
        <p:nvSpPr>
          <p:cNvPr id="3" name="Title 2">
            <a:extLst>
              <a:ext uri="{FF2B5EF4-FFF2-40B4-BE49-F238E27FC236}">
                <a16:creationId xmlns:a16="http://schemas.microsoft.com/office/drawing/2014/main" id="{EDF721FC-2C59-928A-EBC2-5A54E197317F}"/>
              </a:ext>
            </a:extLst>
          </p:cNvPr>
          <p:cNvSpPr>
            <a:spLocks noGrp="1"/>
          </p:cNvSpPr>
          <p:nvPr>
            <p:ph type="title"/>
          </p:nvPr>
        </p:nvSpPr>
        <p:spPr>
          <a:xfrm>
            <a:off x="177800" y="0"/>
            <a:ext cx="6107590" cy="901700"/>
          </a:xfrm>
        </p:spPr>
        <p:txBody>
          <a:bodyPr/>
          <a:lstStyle/>
          <a:p>
            <a:r>
              <a:rPr lang="en-US">
                <a:cs typeface="Arial"/>
              </a:rPr>
              <a:t>Changing Access and New Users</a:t>
            </a:r>
            <a:endParaRPr lang="en-US"/>
          </a:p>
        </p:txBody>
      </p:sp>
    </p:spTree>
    <p:extLst>
      <p:ext uri="{BB962C8B-B14F-4D97-AF65-F5344CB8AC3E}">
        <p14:creationId xmlns:p14="http://schemas.microsoft.com/office/powerpoint/2010/main" val="26352484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2E273B4-DE24-4B37-8F7C-60B770D3E94E}"/>
              </a:ext>
            </a:extLst>
          </p:cNvPr>
          <p:cNvSpPr>
            <a:spLocks noGrp="1"/>
          </p:cNvSpPr>
          <p:nvPr>
            <p:ph idx="1"/>
          </p:nvPr>
        </p:nvSpPr>
        <p:spPr>
          <a:xfrm>
            <a:off x="381000" y="1508681"/>
            <a:ext cx="5171126" cy="4794465"/>
          </a:xfrm>
        </p:spPr>
        <p:txBody>
          <a:bodyPr/>
          <a:lstStyle/>
          <a:p>
            <a:pPr marL="0" indent="0">
              <a:spcBef>
                <a:spcPts val="1200"/>
              </a:spcBef>
              <a:buNone/>
            </a:pPr>
            <a:r>
              <a:rPr lang="en-US" sz="2000">
                <a:effectLst/>
                <a:ea typeface="Times New Roman" panose="02020603050405020304" pitchFamily="18" charset="0"/>
                <a:cs typeface="Arial"/>
              </a:rPr>
              <a:t>The FY </a:t>
            </a:r>
            <a:r>
              <a:rPr lang="en-US" sz="2000">
                <a:ea typeface="Times New Roman" panose="02020603050405020304" pitchFamily="18" charset="0"/>
                <a:cs typeface="Arial"/>
              </a:rPr>
              <a:t>2025</a:t>
            </a:r>
            <a:r>
              <a:rPr lang="en-US" sz="2000">
                <a:effectLst/>
                <a:ea typeface="Times New Roman" panose="02020603050405020304" pitchFamily="18" charset="0"/>
                <a:cs typeface="Arial"/>
              </a:rPr>
              <a:t> SSP Instructions i</a:t>
            </a:r>
            <a:r>
              <a:rPr lang="en-US" sz="2000"/>
              <a:t>nclude focus areas to meet E.O. 14057 priorities:</a:t>
            </a:r>
          </a:p>
          <a:p>
            <a:pPr marL="692150" lvl="2" indent="-234950"/>
            <a:r>
              <a:rPr lang="en-US" sz="2000"/>
              <a:t>Net-Zero Emission Buildings (NZEB) goals will be integrated in the </a:t>
            </a:r>
            <a:r>
              <a:rPr lang="en-US" sz="2000" i="1"/>
              <a:t>Energy Management </a:t>
            </a:r>
            <a:r>
              <a:rPr lang="en-US" sz="2000"/>
              <a:t>SSP category. Three tables have been updated to capture electrification efforts. </a:t>
            </a:r>
            <a:endParaRPr lang="en-US" sz="2000">
              <a:cs typeface="Arial"/>
            </a:endParaRPr>
          </a:p>
          <a:p>
            <a:pPr marL="692150" lvl="2" indent="-234950"/>
            <a:r>
              <a:rPr lang="en-US" sz="2000"/>
              <a:t>CFE goals have been integrated in the </a:t>
            </a:r>
            <a:r>
              <a:rPr lang="en-US" sz="2000" i="1"/>
              <a:t>Clean &amp; Renewable</a:t>
            </a:r>
            <a:r>
              <a:rPr lang="en-US" sz="2000"/>
              <a:t> </a:t>
            </a:r>
            <a:r>
              <a:rPr lang="en-US" sz="2000" i="1"/>
              <a:t>Energy </a:t>
            </a:r>
            <a:r>
              <a:rPr lang="en-US" sz="2000"/>
              <a:t>SSP category. </a:t>
            </a:r>
            <a:endParaRPr lang="en-US" sz="2000">
              <a:cs typeface="Arial"/>
            </a:endParaRPr>
          </a:p>
          <a:p>
            <a:pPr marL="692150" lvl="2" indent="-234950"/>
            <a:r>
              <a:rPr lang="en-US" sz="2000"/>
              <a:t>Site Fleet Management efforts and ZEV goals have been added to the Fleet Management SSP category. </a:t>
            </a:r>
            <a:endParaRPr lang="en-US" sz="2000">
              <a:cs typeface="Arial"/>
            </a:endParaRPr>
          </a:p>
          <a:p>
            <a:pPr lvl="1">
              <a:spcBef>
                <a:spcPts val="600"/>
              </a:spcBef>
            </a:pPr>
            <a:endParaRPr lang="en-US" sz="1950">
              <a:effectLst/>
              <a:ea typeface="Times New Roman" panose="02020603050405020304" pitchFamily="18" charset="0"/>
              <a:cs typeface="Arial" panose="020B0604020202020204" pitchFamily="34" charset="0"/>
            </a:endParaRPr>
          </a:p>
        </p:txBody>
      </p:sp>
      <p:sp>
        <p:nvSpPr>
          <p:cNvPr id="3" name="Title 2">
            <a:extLst>
              <a:ext uri="{FF2B5EF4-FFF2-40B4-BE49-F238E27FC236}">
                <a16:creationId xmlns:a16="http://schemas.microsoft.com/office/drawing/2014/main" id="{BAE4211D-6F29-46EE-ABEF-4E094CCEE91C}"/>
              </a:ext>
            </a:extLst>
          </p:cNvPr>
          <p:cNvSpPr>
            <a:spLocks noGrp="1"/>
          </p:cNvSpPr>
          <p:nvPr>
            <p:ph type="title"/>
          </p:nvPr>
        </p:nvSpPr>
        <p:spPr>
          <a:xfrm>
            <a:off x="177800" y="0"/>
            <a:ext cx="6756400" cy="901700"/>
          </a:xfrm>
        </p:spPr>
        <p:txBody>
          <a:bodyPr/>
          <a:lstStyle/>
          <a:p>
            <a:r>
              <a:rPr lang="en-US" sz="2400"/>
              <a:t>FY 2025 Site Sustainability Plan (SSP) Instructions</a:t>
            </a:r>
          </a:p>
        </p:txBody>
      </p:sp>
      <p:pic>
        <p:nvPicPr>
          <p:cNvPr id="4" name="Picture 3">
            <a:extLst>
              <a:ext uri="{FF2B5EF4-FFF2-40B4-BE49-F238E27FC236}">
                <a16:creationId xmlns:a16="http://schemas.microsoft.com/office/drawing/2014/main" id="{EFC4F19E-CDE6-33D8-9966-5CA65CFA5631}"/>
              </a:ext>
            </a:extLst>
          </p:cNvPr>
          <p:cNvPicPr>
            <a:picLocks noChangeAspect="1"/>
          </p:cNvPicPr>
          <p:nvPr/>
        </p:nvPicPr>
        <p:blipFill>
          <a:blip r:embed="rId3"/>
          <a:stretch>
            <a:fillRect/>
          </a:stretch>
        </p:blipFill>
        <p:spPr>
          <a:xfrm>
            <a:off x="5664424" y="1713318"/>
            <a:ext cx="3287390" cy="4078724"/>
          </a:xfrm>
          <a:prstGeom prst="rect">
            <a:avLst/>
          </a:prstGeom>
          <a:ln>
            <a:solidFill>
              <a:schemeClr val="tx1">
                <a:lumMod val="50000"/>
                <a:lumOff val="50000"/>
              </a:schemeClr>
            </a:solidFill>
          </a:ln>
        </p:spPr>
      </p:pic>
    </p:spTree>
    <p:extLst>
      <p:ext uri="{BB962C8B-B14F-4D97-AF65-F5344CB8AC3E}">
        <p14:creationId xmlns:p14="http://schemas.microsoft.com/office/powerpoint/2010/main" val="1293080858"/>
      </p:ext>
    </p:extLst>
  </p:cSld>
  <p:clrMapOvr>
    <a:masterClrMapping/>
  </p:clrMapOvr>
</p:sld>
</file>

<file path=ppt/theme/theme1.xml><?xml version="1.0" encoding="utf-8"?>
<a:theme xmlns:a="http://schemas.openxmlformats.org/drawingml/2006/main" name="EERE_template_green">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2445</Words>
  <Application>Microsoft Office PowerPoint</Application>
  <PresentationFormat>On-screen Show (4:3)</PresentationFormat>
  <Paragraphs>311</Paragraphs>
  <Slides>26</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MS Mincho</vt:lpstr>
      <vt:lpstr>Arial</vt:lpstr>
      <vt:lpstr>Arial Narrow</vt:lpstr>
      <vt:lpstr>Calibri</vt:lpstr>
      <vt:lpstr>Courier New</vt:lpstr>
      <vt:lpstr>Symbol</vt:lpstr>
      <vt:lpstr>Symbol,Sans-Serif</vt:lpstr>
      <vt:lpstr>Times New Roman</vt:lpstr>
      <vt:lpstr>EERE_template_green</vt:lpstr>
      <vt:lpstr>PowerPoint Presentation</vt:lpstr>
      <vt:lpstr>Recording message</vt:lpstr>
      <vt:lpstr>Agenda</vt:lpstr>
      <vt:lpstr>Key Reporting Dates</vt:lpstr>
      <vt:lpstr>FY 2025 Reporting Schedule</vt:lpstr>
      <vt:lpstr>Dashboard Updates – Login Changes</vt:lpstr>
      <vt:lpstr>Approvals and User Access Updates</vt:lpstr>
      <vt:lpstr>Changing Access and New Users</vt:lpstr>
      <vt:lpstr>FY 2025 Site Sustainability Plan (SSP) Instructions</vt:lpstr>
      <vt:lpstr>SSP Narrative Instructions</vt:lpstr>
      <vt:lpstr>Executive Summary</vt:lpstr>
      <vt:lpstr>Energy Management</vt:lpstr>
      <vt:lpstr>Energy Management</vt:lpstr>
      <vt:lpstr>Water Management</vt:lpstr>
      <vt:lpstr>Fleet Management</vt:lpstr>
      <vt:lpstr>Clean and Renewable Energy</vt:lpstr>
      <vt:lpstr>Acquisition and Procurement</vt:lpstr>
      <vt:lpstr>Investments: ECMs + Workforce and Community  </vt:lpstr>
      <vt:lpstr>Fugitives and Refrigerants</vt:lpstr>
      <vt:lpstr>Climate Adaptation &amp; Resilience</vt:lpstr>
      <vt:lpstr>Climate Adaptation &amp; Resilience</vt:lpstr>
      <vt:lpstr>Optional SSP Sections </vt:lpstr>
      <vt:lpstr>Reporting Resources</vt:lpstr>
      <vt:lpstr>Dashboard Updates – User Guide</vt:lpstr>
      <vt:lpstr>Dashboard Updates – Schedules</vt:lpstr>
      <vt:lpstr>Contact us </vt:lpstr>
    </vt:vector>
  </TitlesOfParts>
  <Company>EERE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EE</dc:creator>
  <cp:lastModifiedBy>Heilman, Isabelle</cp:lastModifiedBy>
  <cp:revision>58</cp:revision>
  <dcterms:created xsi:type="dcterms:W3CDTF">2010-10-20T19:44:27Z</dcterms:created>
  <dcterms:modified xsi:type="dcterms:W3CDTF">2024-09-17T21:08:03Z</dcterms:modified>
</cp:coreProperties>
</file>