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16" r:id="rId4"/>
  </p:sldMasterIdLst>
  <p:notesMasterIdLst>
    <p:notesMasterId r:id="rId31"/>
  </p:notesMasterIdLst>
  <p:handoutMasterIdLst>
    <p:handoutMasterId r:id="rId32"/>
  </p:handoutMasterIdLst>
  <p:sldIdLst>
    <p:sldId id="636" r:id="rId5"/>
    <p:sldId id="648" r:id="rId6"/>
    <p:sldId id="675" r:id="rId7"/>
    <p:sldId id="678" r:id="rId8"/>
    <p:sldId id="679" r:id="rId9"/>
    <p:sldId id="662" r:id="rId10"/>
    <p:sldId id="663" r:id="rId11"/>
    <p:sldId id="683" r:id="rId12"/>
    <p:sldId id="670" r:id="rId13"/>
    <p:sldId id="677" r:id="rId14"/>
    <p:sldId id="669" r:id="rId15"/>
    <p:sldId id="671" r:id="rId16"/>
    <p:sldId id="644" r:id="rId17"/>
    <p:sldId id="665" r:id="rId18"/>
    <p:sldId id="667" r:id="rId19"/>
    <p:sldId id="646" r:id="rId20"/>
    <p:sldId id="650" r:id="rId21"/>
    <p:sldId id="651" r:id="rId22"/>
    <p:sldId id="643" r:id="rId23"/>
    <p:sldId id="673" r:id="rId24"/>
    <p:sldId id="654" r:id="rId25"/>
    <p:sldId id="664" r:id="rId26"/>
    <p:sldId id="681" r:id="rId27"/>
    <p:sldId id="682" r:id="rId28"/>
    <p:sldId id="686" r:id="rId29"/>
    <p:sldId id="672" r:id="rId30"/>
  </p:sldIdLst>
  <p:sldSz cx="12192000" cy="6858000"/>
  <p:notesSz cx="7010400" cy="9296400"/>
  <p:defaultTextStyle>
    <a:defPPr>
      <a:defRPr lang="en-US"/>
    </a:defPPr>
    <a:lvl1pPr algn="l" defTabSz="457200" rtl="0" fontAlgn="base">
      <a:spcBef>
        <a:spcPct val="0"/>
      </a:spcBef>
      <a:spcAft>
        <a:spcPct val="0"/>
      </a:spcAft>
      <a:defRPr kern="1200">
        <a:solidFill>
          <a:schemeClr val="tx1"/>
        </a:solidFill>
        <a:latin typeface="Arial" charset="0"/>
        <a:ea typeface="ヒラギノ角ゴ Pro W3" charset="-128"/>
        <a:cs typeface="ヒラギノ角ゴ Pro W3" charset="-128"/>
      </a:defRPr>
    </a:lvl1pPr>
    <a:lvl2pPr marL="457200" algn="l" defTabSz="457200" rtl="0" fontAlgn="base">
      <a:spcBef>
        <a:spcPct val="0"/>
      </a:spcBef>
      <a:spcAft>
        <a:spcPct val="0"/>
      </a:spcAft>
      <a:defRPr kern="1200">
        <a:solidFill>
          <a:schemeClr val="tx1"/>
        </a:solidFill>
        <a:latin typeface="Arial" charset="0"/>
        <a:ea typeface="ヒラギノ角ゴ Pro W3" charset="-128"/>
        <a:cs typeface="ヒラギノ角ゴ Pro W3" charset="-128"/>
      </a:defRPr>
    </a:lvl2pPr>
    <a:lvl3pPr marL="914400" algn="l" defTabSz="457200" rtl="0" fontAlgn="base">
      <a:spcBef>
        <a:spcPct val="0"/>
      </a:spcBef>
      <a:spcAft>
        <a:spcPct val="0"/>
      </a:spcAft>
      <a:defRPr kern="1200">
        <a:solidFill>
          <a:schemeClr val="tx1"/>
        </a:solidFill>
        <a:latin typeface="Arial" charset="0"/>
        <a:ea typeface="ヒラギノ角ゴ Pro W3" charset="-128"/>
        <a:cs typeface="ヒラギノ角ゴ Pro W3" charset="-128"/>
      </a:defRPr>
    </a:lvl3pPr>
    <a:lvl4pPr marL="1371600" algn="l" defTabSz="457200" rtl="0" fontAlgn="base">
      <a:spcBef>
        <a:spcPct val="0"/>
      </a:spcBef>
      <a:spcAft>
        <a:spcPct val="0"/>
      </a:spcAft>
      <a:defRPr kern="1200">
        <a:solidFill>
          <a:schemeClr val="tx1"/>
        </a:solidFill>
        <a:latin typeface="Arial" charset="0"/>
        <a:ea typeface="ヒラギノ角ゴ Pro W3" charset="-128"/>
        <a:cs typeface="ヒラギノ角ゴ Pro W3" charset="-128"/>
      </a:defRPr>
    </a:lvl4pPr>
    <a:lvl5pPr marL="1828800" algn="l" defTabSz="457200" rtl="0" fontAlgn="base">
      <a:spcBef>
        <a:spcPct val="0"/>
      </a:spcBef>
      <a:spcAft>
        <a:spcPct val="0"/>
      </a:spcAft>
      <a:defRPr kern="1200">
        <a:solidFill>
          <a:schemeClr val="tx1"/>
        </a:solidFill>
        <a:latin typeface="Arial" charset="0"/>
        <a:ea typeface="ヒラギノ角ゴ Pro W3" charset="-128"/>
        <a:cs typeface="ヒラギノ角ゴ Pro W3" charset="-128"/>
      </a:defRPr>
    </a:lvl5pPr>
    <a:lvl6pPr marL="2286000" algn="l" defTabSz="457200" rtl="0" eaLnBrk="1" latinLnBrk="0" hangingPunct="1">
      <a:defRPr kern="1200">
        <a:solidFill>
          <a:schemeClr val="tx1"/>
        </a:solidFill>
        <a:latin typeface="Arial" charset="0"/>
        <a:ea typeface="ヒラギノ角ゴ Pro W3" charset="-128"/>
        <a:cs typeface="ヒラギノ角ゴ Pro W3" charset="-128"/>
      </a:defRPr>
    </a:lvl6pPr>
    <a:lvl7pPr marL="2743200" algn="l" defTabSz="457200" rtl="0" eaLnBrk="1" latinLnBrk="0" hangingPunct="1">
      <a:defRPr kern="1200">
        <a:solidFill>
          <a:schemeClr val="tx1"/>
        </a:solidFill>
        <a:latin typeface="Arial" charset="0"/>
        <a:ea typeface="ヒラギノ角ゴ Pro W3" charset="-128"/>
        <a:cs typeface="ヒラギノ角ゴ Pro W3" charset="-128"/>
      </a:defRPr>
    </a:lvl7pPr>
    <a:lvl8pPr marL="3200400" algn="l" defTabSz="457200" rtl="0" eaLnBrk="1" latinLnBrk="0" hangingPunct="1">
      <a:defRPr kern="1200">
        <a:solidFill>
          <a:schemeClr val="tx1"/>
        </a:solidFill>
        <a:latin typeface="Arial" charset="0"/>
        <a:ea typeface="ヒラギノ角ゴ Pro W3" charset="-128"/>
        <a:cs typeface="ヒラギノ角ゴ Pro W3" charset="-128"/>
      </a:defRPr>
    </a:lvl8pPr>
    <a:lvl9pPr marL="3657600" algn="l" defTabSz="457200" rtl="0" eaLnBrk="1" latinLnBrk="0" hangingPunct="1">
      <a:defRPr kern="1200">
        <a:solidFill>
          <a:schemeClr val="tx1"/>
        </a:solidFill>
        <a:latin typeface="Arial" charset="0"/>
        <a:ea typeface="ヒラギノ角ゴ Pro W3" charset="-128"/>
        <a:cs typeface="ヒラギノ角ゴ Pro W3" charset="-128"/>
      </a:defRPr>
    </a:lvl9pPr>
  </p:defaultTextStyle>
  <p:extLst>
    <p:ext uri="{EFAFB233-063F-42B5-8137-9DF3F51BA10A}">
      <p15:sldGuideLst xmlns:p15="http://schemas.microsoft.com/office/powerpoint/2012/main">
        <p15:guide id="1" orient="horz" pos="2160" userDrawn="1">
          <p15:clr>
            <a:srgbClr val="A4A3A4"/>
          </p15:clr>
        </p15:guide>
        <p15:guide id="2" pos="256" userDrawn="1">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kbrace" initials="k" lastIdx="7" clrIdx="0"/>
  <p:cmAuthor id="1" name="Fernandez, Ted [USA]" initials="FT[" lastIdx="1" clrIdx="1"/>
  <p:cmAuthor id="2" name="Penny.Mefford" initials="PLM" lastIdx="3" clrIdx="2"/>
  <p:cmAuthor id="3" name="johnsc" initials="csj" lastIdx="2" clrIdx="3"/>
  <p:cmAuthor id="4" name="Jenkins, Daniel (CONTR)" initials="JD(" lastIdx="1" clrIdx="4"/>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C4043"/>
    <a:srgbClr val="FFFFFF"/>
    <a:srgbClr val="293340"/>
    <a:srgbClr val="595959"/>
    <a:srgbClr val="0E1130"/>
    <a:srgbClr val="213E9A"/>
    <a:srgbClr val="19204C"/>
    <a:srgbClr val="FEF5E8"/>
    <a:srgbClr val="77933C"/>
    <a:srgbClr val="4F81B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F094E8D-5DB5-4BC7-9627-9F4094099BC4}" v="4" dt="2026-09-22T17:22:06.577"/>
  </p1510:revLst>
</p1510:revInfo>
</file>

<file path=ppt/tableStyles.xml><?xml version="1.0" encoding="utf-8"?>
<a:tblStyleLst xmlns:a="http://schemas.openxmlformats.org/drawingml/2006/main" def="{5C22544A-7EE6-4342-B048-85BDC9FD1C3A}">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125" d="100"/>
          <a:sy n="125" d="100"/>
        </p:scale>
        <p:origin x="114" y="-102"/>
      </p:cViewPr>
      <p:guideLst>
        <p:guide orient="horz" pos="2160"/>
        <p:guide pos="256"/>
      </p:guideLst>
    </p:cSldViewPr>
  </p:slideViewPr>
  <p:notesTextViewPr>
    <p:cViewPr>
      <p:scale>
        <a:sx n="1" d="1"/>
        <a:sy n="1" d="1"/>
      </p:scale>
      <p:origin x="0" y="0"/>
    </p:cViewPr>
  </p:notesTextViewPr>
  <p:notesViewPr>
    <p:cSldViewPr snapToGrid="0">
      <p:cViewPr>
        <p:scale>
          <a:sx n="1" d="2"/>
          <a:sy n="1" d="2"/>
        </p:scale>
        <p:origin x="0" y="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commentAuthors" Target="commentAuthor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handoutMaster" Target="handoutMasters/handoutMaster1.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2830" tIns="46415" rIns="92830" bIns="46415" rtlCol="0"/>
          <a:lstStyle>
            <a:lvl1pPr algn="l" fontAlgn="auto">
              <a:spcBef>
                <a:spcPts val="0"/>
              </a:spcBef>
              <a:spcAft>
                <a:spcPts val="0"/>
              </a:spcAft>
              <a:defRPr sz="1200" smtClean="0">
                <a:latin typeface="+mn-lt"/>
                <a:ea typeface="+mn-ea"/>
                <a:cs typeface="+mn-cs"/>
              </a:defRPr>
            </a:lvl1pPr>
          </a:lstStyle>
          <a:p>
            <a:pPr>
              <a:defRPr/>
            </a:pPr>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2830" tIns="46415" rIns="92830" bIns="46415" rtlCol="0"/>
          <a:lstStyle>
            <a:lvl1pPr algn="r" fontAlgn="auto">
              <a:spcBef>
                <a:spcPts val="0"/>
              </a:spcBef>
              <a:spcAft>
                <a:spcPts val="0"/>
              </a:spcAft>
              <a:defRPr sz="1200" smtClean="0">
                <a:latin typeface="+mn-lt"/>
                <a:ea typeface="+mn-ea"/>
                <a:cs typeface="+mn-cs"/>
              </a:defRPr>
            </a:lvl1pPr>
          </a:lstStyle>
          <a:p>
            <a:pPr>
              <a:defRPr/>
            </a:pPr>
            <a:fld id="{DF602F7B-3C60-0340-8F65-5D706F0CD99D}" type="datetime1">
              <a:rPr lang="en-US"/>
              <a:pPr>
                <a:defRPr/>
              </a:pPr>
              <a:t>9/22/2026</a:t>
            </a:fld>
            <a:endParaRPr lang="en-US"/>
          </a:p>
        </p:txBody>
      </p:sp>
      <p:sp>
        <p:nvSpPr>
          <p:cNvPr id="4" name="Footer Placeholder 3"/>
          <p:cNvSpPr>
            <a:spLocks noGrp="1"/>
          </p:cNvSpPr>
          <p:nvPr>
            <p:ph type="ftr" sz="quarter" idx="2"/>
          </p:nvPr>
        </p:nvSpPr>
        <p:spPr>
          <a:xfrm>
            <a:off x="0" y="8829966"/>
            <a:ext cx="3037840" cy="464820"/>
          </a:xfrm>
          <a:prstGeom prst="rect">
            <a:avLst/>
          </a:prstGeom>
        </p:spPr>
        <p:txBody>
          <a:bodyPr vert="horz" lIns="92830" tIns="46415" rIns="92830" bIns="46415" rtlCol="0" anchor="b"/>
          <a:lstStyle>
            <a:lvl1pPr algn="l" fontAlgn="auto">
              <a:spcBef>
                <a:spcPts val="0"/>
              </a:spcBef>
              <a:spcAft>
                <a:spcPts val="0"/>
              </a:spcAft>
              <a:defRPr sz="1200" smtClean="0">
                <a:latin typeface="+mn-lt"/>
                <a:ea typeface="+mn-ea"/>
                <a:cs typeface="+mn-cs"/>
              </a:defRPr>
            </a:lvl1pPr>
          </a:lstStyle>
          <a:p>
            <a:pPr>
              <a:defRPr/>
            </a:pPr>
            <a:endParaRPr lang="en-US"/>
          </a:p>
        </p:txBody>
      </p:sp>
      <p:sp>
        <p:nvSpPr>
          <p:cNvPr id="5" name="Slide Number Placeholder 4"/>
          <p:cNvSpPr>
            <a:spLocks noGrp="1"/>
          </p:cNvSpPr>
          <p:nvPr>
            <p:ph type="sldNum" sz="quarter" idx="3"/>
          </p:nvPr>
        </p:nvSpPr>
        <p:spPr>
          <a:xfrm>
            <a:off x="3970938" y="8829966"/>
            <a:ext cx="3037840" cy="464820"/>
          </a:xfrm>
          <a:prstGeom prst="rect">
            <a:avLst/>
          </a:prstGeom>
        </p:spPr>
        <p:txBody>
          <a:bodyPr vert="horz" lIns="92830" tIns="46415" rIns="92830" bIns="46415" rtlCol="0" anchor="b"/>
          <a:lstStyle>
            <a:lvl1pPr algn="r" fontAlgn="auto">
              <a:spcBef>
                <a:spcPts val="0"/>
              </a:spcBef>
              <a:spcAft>
                <a:spcPts val="0"/>
              </a:spcAft>
              <a:defRPr sz="1200" smtClean="0">
                <a:latin typeface="+mn-lt"/>
                <a:ea typeface="+mn-ea"/>
                <a:cs typeface="+mn-cs"/>
              </a:defRPr>
            </a:lvl1pPr>
          </a:lstStyle>
          <a:p>
            <a:pPr>
              <a:defRPr/>
            </a:pPr>
            <a:fld id="{C90FB65A-D16E-9F49-BD9B-8D220ECCC788}" type="slidenum">
              <a:rPr lang="en-US"/>
              <a:pPr>
                <a:defRPr/>
              </a:pPr>
              <a:t>‹#›</a:t>
            </a:fld>
            <a:endParaRPr lang="en-US"/>
          </a:p>
        </p:txBody>
      </p:sp>
    </p:spTree>
    <p:extLst>
      <p:ext uri="{BB962C8B-B14F-4D97-AF65-F5344CB8AC3E}">
        <p14:creationId xmlns:p14="http://schemas.microsoft.com/office/powerpoint/2010/main" val="223410717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2830" tIns="46415" rIns="92830" bIns="46415" rtlCol="0"/>
          <a:lstStyle>
            <a:lvl1pPr algn="l" fontAlgn="auto">
              <a:spcBef>
                <a:spcPts val="0"/>
              </a:spcBef>
              <a:spcAft>
                <a:spcPts val="0"/>
              </a:spcAft>
              <a:defRPr sz="1200" smtClean="0">
                <a:latin typeface="+mn-lt"/>
                <a:ea typeface="+mn-ea"/>
                <a:cs typeface="+mn-cs"/>
              </a:defRPr>
            </a:lvl1pPr>
          </a:lstStyle>
          <a:p>
            <a:pPr>
              <a:defRPr/>
            </a:pPr>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2830" tIns="46415" rIns="92830" bIns="46415" rtlCol="0"/>
          <a:lstStyle>
            <a:lvl1pPr algn="r" fontAlgn="auto">
              <a:spcBef>
                <a:spcPts val="0"/>
              </a:spcBef>
              <a:spcAft>
                <a:spcPts val="0"/>
              </a:spcAft>
              <a:defRPr sz="1200" smtClean="0">
                <a:latin typeface="+mn-lt"/>
                <a:ea typeface="+mn-ea"/>
                <a:cs typeface="+mn-cs"/>
              </a:defRPr>
            </a:lvl1pPr>
          </a:lstStyle>
          <a:p>
            <a:pPr>
              <a:defRPr/>
            </a:pPr>
            <a:fld id="{251A9E42-4B87-E94B-8E06-D88E87E2D8B6}" type="datetime1">
              <a:rPr lang="en-US"/>
              <a:pPr>
                <a:defRPr/>
              </a:pPr>
              <a:t>9/22/2026</a:t>
            </a:fld>
            <a:endParaRPr lang="en-US"/>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2830" tIns="46415" rIns="92830" bIns="46415" rtlCol="0" anchor="ctr"/>
          <a:lstStyle/>
          <a:p>
            <a:pPr lvl="0"/>
            <a:endParaRPr lang="en-US" noProof="0"/>
          </a:p>
        </p:txBody>
      </p:sp>
      <p:sp>
        <p:nvSpPr>
          <p:cNvPr id="5" name="Notes Placeholder 4"/>
          <p:cNvSpPr>
            <a:spLocks noGrp="1"/>
          </p:cNvSpPr>
          <p:nvPr>
            <p:ph type="body" sz="quarter" idx="3"/>
          </p:nvPr>
        </p:nvSpPr>
        <p:spPr>
          <a:xfrm>
            <a:off x="701040" y="4415791"/>
            <a:ext cx="5608320" cy="4183380"/>
          </a:xfrm>
          <a:prstGeom prst="rect">
            <a:avLst/>
          </a:prstGeom>
        </p:spPr>
        <p:txBody>
          <a:bodyPr vert="horz" lIns="92830" tIns="46415" rIns="92830" bIns="46415"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829966"/>
            <a:ext cx="3037840" cy="464820"/>
          </a:xfrm>
          <a:prstGeom prst="rect">
            <a:avLst/>
          </a:prstGeom>
        </p:spPr>
        <p:txBody>
          <a:bodyPr vert="horz" lIns="92830" tIns="46415" rIns="92830" bIns="46415" rtlCol="0" anchor="b"/>
          <a:lstStyle>
            <a:lvl1pPr algn="l" fontAlgn="auto">
              <a:spcBef>
                <a:spcPts val="0"/>
              </a:spcBef>
              <a:spcAft>
                <a:spcPts val="0"/>
              </a:spcAft>
              <a:defRPr sz="1200" smtClean="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970938" y="8829966"/>
            <a:ext cx="3037840" cy="464820"/>
          </a:xfrm>
          <a:prstGeom prst="rect">
            <a:avLst/>
          </a:prstGeom>
        </p:spPr>
        <p:txBody>
          <a:bodyPr vert="horz" lIns="92830" tIns="46415" rIns="92830" bIns="46415" rtlCol="0" anchor="b"/>
          <a:lstStyle>
            <a:lvl1pPr algn="r" fontAlgn="auto">
              <a:spcBef>
                <a:spcPts val="0"/>
              </a:spcBef>
              <a:spcAft>
                <a:spcPts val="0"/>
              </a:spcAft>
              <a:defRPr sz="1200" smtClean="0">
                <a:latin typeface="+mn-lt"/>
                <a:ea typeface="+mn-ea"/>
                <a:cs typeface="+mn-cs"/>
              </a:defRPr>
            </a:lvl1pPr>
          </a:lstStyle>
          <a:p>
            <a:pPr>
              <a:defRPr/>
            </a:pPr>
            <a:fld id="{62188366-2947-D844-B46D-D483AF8F9817}" type="slidenum">
              <a:rPr lang="en-US"/>
              <a:pPr>
                <a:defRPr/>
              </a:pPr>
              <a:t>‹#›</a:t>
            </a:fld>
            <a:endParaRPr lang="en-US"/>
          </a:p>
        </p:txBody>
      </p:sp>
    </p:spTree>
    <p:extLst>
      <p:ext uri="{BB962C8B-B14F-4D97-AF65-F5344CB8AC3E}">
        <p14:creationId xmlns:p14="http://schemas.microsoft.com/office/powerpoint/2010/main" val="4250815894"/>
      </p:ext>
    </p:extLst>
  </p:cSld>
  <p:clrMap bg1="lt1" tx1="dk1" bg2="lt2" tx2="dk2" accent1="accent1" accent2="accent2" accent3="accent3" accent4="accent4" accent5="accent5" accent6="accent6" hlink="hlink" folHlink="folHlink"/>
  <p:hf hdr="0" ftr="0" dt="0"/>
  <p:notesStyle>
    <a:lvl1pPr algn="l" defTabSz="457200" rtl="0" fontAlgn="base">
      <a:spcBef>
        <a:spcPct val="30000"/>
      </a:spcBef>
      <a:spcAft>
        <a:spcPct val="0"/>
      </a:spcAft>
      <a:defRPr sz="1200" kern="1200">
        <a:solidFill>
          <a:schemeClr val="tx1"/>
        </a:solidFill>
        <a:latin typeface="+mn-lt"/>
        <a:ea typeface="ヒラギノ角ゴ Pro W3" charset="-128"/>
        <a:cs typeface="ヒラギノ角ゴ Pro W3" charset="-128"/>
      </a:defRPr>
    </a:lvl1pPr>
    <a:lvl2pPr marL="457200" algn="l" defTabSz="457200" rtl="0" fontAlgn="base">
      <a:spcBef>
        <a:spcPct val="30000"/>
      </a:spcBef>
      <a:spcAft>
        <a:spcPct val="0"/>
      </a:spcAft>
      <a:defRPr sz="1200" kern="1200">
        <a:solidFill>
          <a:schemeClr val="tx1"/>
        </a:solidFill>
        <a:latin typeface="+mn-lt"/>
        <a:ea typeface="ヒラギノ角ゴ Pro W3" charset="-128"/>
        <a:cs typeface="+mn-cs"/>
      </a:defRPr>
    </a:lvl2pPr>
    <a:lvl3pPr marL="914400" algn="l" defTabSz="457200" rtl="0" fontAlgn="base">
      <a:spcBef>
        <a:spcPct val="30000"/>
      </a:spcBef>
      <a:spcAft>
        <a:spcPct val="0"/>
      </a:spcAft>
      <a:defRPr sz="1200" kern="1200">
        <a:solidFill>
          <a:schemeClr val="tx1"/>
        </a:solidFill>
        <a:latin typeface="+mn-lt"/>
        <a:ea typeface="ヒラギノ角ゴ Pro W3" charset="-128"/>
        <a:cs typeface="+mn-cs"/>
      </a:defRPr>
    </a:lvl3pPr>
    <a:lvl4pPr marL="1371600" algn="l" defTabSz="457200" rtl="0" fontAlgn="base">
      <a:spcBef>
        <a:spcPct val="30000"/>
      </a:spcBef>
      <a:spcAft>
        <a:spcPct val="0"/>
      </a:spcAft>
      <a:defRPr sz="1200" kern="1200">
        <a:solidFill>
          <a:schemeClr val="tx1"/>
        </a:solidFill>
        <a:latin typeface="+mn-lt"/>
        <a:ea typeface="ヒラギノ角ゴ Pro W3" charset="-128"/>
        <a:cs typeface="+mn-cs"/>
      </a:defRPr>
    </a:lvl4pPr>
    <a:lvl5pPr marL="1828800" algn="l" defTabSz="457200" rtl="0" fontAlgn="base">
      <a:spcBef>
        <a:spcPct val="30000"/>
      </a:spcBef>
      <a:spcAft>
        <a:spcPct val="0"/>
      </a:spcAft>
      <a:defRPr sz="1200" kern="1200">
        <a:solidFill>
          <a:schemeClr val="tx1"/>
        </a:solidFill>
        <a:latin typeface="+mn-lt"/>
        <a:ea typeface="ヒラギノ角ゴ Pro W3"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62188366-2947-D844-B46D-D483AF8F9817}" type="slidenum">
              <a:rPr lang="en-US" smtClean="0"/>
              <a:pPr>
                <a:defRPr/>
              </a:pPr>
              <a:t>3</a:t>
            </a:fld>
            <a:endParaRPr lang="en-US"/>
          </a:p>
        </p:txBody>
      </p:sp>
    </p:spTree>
    <p:extLst>
      <p:ext uri="{BB962C8B-B14F-4D97-AF65-F5344CB8AC3E}">
        <p14:creationId xmlns:p14="http://schemas.microsoft.com/office/powerpoint/2010/main" val="31379127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62188366-2947-D844-B46D-D483AF8F9817}" type="slidenum">
              <a:rPr lang="en-US" smtClean="0"/>
              <a:pPr>
                <a:defRPr/>
              </a:pPr>
              <a:t>13</a:t>
            </a:fld>
            <a:endParaRPr lang="en-US"/>
          </a:p>
        </p:txBody>
      </p:sp>
    </p:spTree>
    <p:extLst>
      <p:ext uri="{BB962C8B-B14F-4D97-AF65-F5344CB8AC3E}">
        <p14:creationId xmlns:p14="http://schemas.microsoft.com/office/powerpoint/2010/main" val="144588951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Title Slide with subtitl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1122363"/>
            <a:ext cx="9144000" cy="1468430"/>
          </a:xfrm>
          <a:prstGeom prst="rect">
            <a:avLst/>
          </a:prstGeom>
        </p:spPr>
        <p:txBody>
          <a:bodyPr anchor="b"/>
          <a:lstStyle>
            <a:lvl1pPr algn="ctr">
              <a:defRPr sz="4500" b="1" i="0">
                <a:solidFill>
                  <a:srgbClr val="0E1130"/>
                </a:solidFill>
                <a:latin typeface="STIX Two Text" pitchFamily="2" charset="0"/>
              </a:defRPr>
            </a:lvl1pPr>
          </a:lstStyle>
          <a:p>
            <a:r>
              <a:rPr lang="en-US"/>
              <a:t>CLICK TO EDIT MASTER TITLE STYLE</a:t>
            </a:r>
          </a:p>
        </p:txBody>
      </p:sp>
      <p:sp>
        <p:nvSpPr>
          <p:cNvPr id="3" name="Subtitle 2"/>
          <p:cNvSpPr>
            <a:spLocks noGrp="1"/>
          </p:cNvSpPr>
          <p:nvPr>
            <p:ph type="subTitle" idx="1"/>
          </p:nvPr>
        </p:nvSpPr>
        <p:spPr>
          <a:xfrm>
            <a:off x="1524000" y="3124211"/>
            <a:ext cx="9144000" cy="2133589"/>
          </a:xfrm>
          <a:prstGeom prst="rect">
            <a:avLst/>
          </a:prstGeom>
        </p:spPr>
        <p:txBody>
          <a:bodyPr/>
          <a:lstStyle>
            <a:lvl1pPr marL="0" indent="0" algn="ctr">
              <a:buNone/>
              <a:defRPr sz="1800">
                <a:solidFill>
                  <a:srgbClr val="293340"/>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9" name="Rectangle 8">
            <a:extLst>
              <a:ext uri="{FF2B5EF4-FFF2-40B4-BE49-F238E27FC236}">
                <a16:creationId xmlns:a16="http://schemas.microsoft.com/office/drawing/2014/main" id="{53EFCF92-EBE6-32A1-D990-38D7E6F22D4E}"/>
              </a:ext>
            </a:extLst>
          </p:cNvPr>
          <p:cNvSpPr/>
          <p:nvPr userDrawn="1"/>
        </p:nvSpPr>
        <p:spPr>
          <a:xfrm>
            <a:off x="-30480" y="5741239"/>
            <a:ext cx="12252960" cy="1192956"/>
          </a:xfrm>
          <a:prstGeom prst="rect">
            <a:avLst/>
          </a:prstGeom>
          <a:solidFill>
            <a:srgbClr val="0E113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Line 2">
            <a:extLst>
              <a:ext uri="{FF2B5EF4-FFF2-40B4-BE49-F238E27FC236}">
                <a16:creationId xmlns:a16="http://schemas.microsoft.com/office/drawing/2014/main" id="{05E38AC4-98C1-815B-7629-81B62C5926C9}"/>
              </a:ext>
            </a:extLst>
          </p:cNvPr>
          <p:cNvSpPr>
            <a:spLocks noChangeShapeType="1"/>
          </p:cNvSpPr>
          <p:nvPr userDrawn="1"/>
        </p:nvSpPr>
        <p:spPr bwMode="auto">
          <a:xfrm>
            <a:off x="1524000" y="2895600"/>
            <a:ext cx="9144000" cy="0"/>
          </a:xfrm>
          <a:prstGeom prst="line">
            <a:avLst/>
          </a:prstGeom>
          <a:noFill/>
          <a:ln w="12700">
            <a:solidFill>
              <a:schemeClr val="bg1">
                <a:lumMod val="65000"/>
              </a:schemeClr>
            </a:solidFill>
            <a:prstDash val="solid"/>
            <a:round/>
            <a:headEnd type="none" w="med" len="med"/>
            <a:tailEnd type="none" w="med" len="med"/>
          </a:ln>
        </p:spPr>
        <p:txBody>
          <a:bodyPr>
            <a:prstTxWarp prst="textNoShape">
              <a:avLst/>
            </a:prstTxWarp>
          </a:bodyPr>
          <a:lstStyle/>
          <a:p>
            <a:pPr fontAlgn="auto">
              <a:spcBef>
                <a:spcPts val="0"/>
              </a:spcBef>
              <a:spcAft>
                <a:spcPts val="0"/>
              </a:spcAft>
              <a:defRPr/>
            </a:pPr>
            <a:endParaRPr lang="en-US">
              <a:latin typeface="+mn-lt"/>
              <a:ea typeface="+mn-ea"/>
              <a:cs typeface="+mn-cs"/>
            </a:endParaRPr>
          </a:p>
        </p:txBody>
      </p:sp>
      <p:sp>
        <p:nvSpPr>
          <p:cNvPr id="13" name="Line 2">
            <a:extLst>
              <a:ext uri="{FF2B5EF4-FFF2-40B4-BE49-F238E27FC236}">
                <a16:creationId xmlns:a16="http://schemas.microsoft.com/office/drawing/2014/main" id="{AED6D91E-DE09-E4DD-FFE1-FE3558F5475E}"/>
              </a:ext>
            </a:extLst>
          </p:cNvPr>
          <p:cNvSpPr>
            <a:spLocks noChangeShapeType="1"/>
          </p:cNvSpPr>
          <p:nvPr userDrawn="1"/>
        </p:nvSpPr>
        <p:spPr bwMode="auto">
          <a:xfrm>
            <a:off x="-30480" y="5741239"/>
            <a:ext cx="12252960" cy="0"/>
          </a:xfrm>
          <a:prstGeom prst="line">
            <a:avLst/>
          </a:prstGeom>
          <a:noFill/>
          <a:ln w="85725">
            <a:solidFill>
              <a:srgbClr val="213E9A"/>
            </a:solidFill>
            <a:prstDash val="solid"/>
            <a:round/>
            <a:headEnd type="none" w="med" len="med"/>
            <a:tailEnd type="none" w="med" len="med"/>
          </a:ln>
        </p:spPr>
        <p:txBody>
          <a:bodyPr>
            <a:prstTxWarp prst="textNoShape">
              <a:avLst/>
            </a:prstTxWarp>
          </a:bodyPr>
          <a:lstStyle/>
          <a:p>
            <a:pPr fontAlgn="auto">
              <a:spcBef>
                <a:spcPts val="0"/>
              </a:spcBef>
              <a:spcAft>
                <a:spcPts val="0"/>
              </a:spcAft>
              <a:defRPr/>
            </a:pPr>
            <a:endParaRPr lang="en-US">
              <a:latin typeface="+mn-lt"/>
              <a:ea typeface="+mn-ea"/>
              <a:cs typeface="+mn-cs"/>
            </a:endParaRPr>
          </a:p>
        </p:txBody>
      </p:sp>
      <p:pic>
        <p:nvPicPr>
          <p:cNvPr id="14" name="Picture 13">
            <a:extLst>
              <a:ext uri="{FF2B5EF4-FFF2-40B4-BE49-F238E27FC236}">
                <a16:creationId xmlns:a16="http://schemas.microsoft.com/office/drawing/2014/main" id="{F8D551BE-F105-63E5-4C06-8E1FB4F51785}"/>
              </a:ext>
            </a:extLst>
          </p:cNvPr>
          <p:cNvPicPr>
            <a:picLocks noChangeAspect="1"/>
          </p:cNvPicPr>
          <p:nvPr userDrawn="1"/>
        </p:nvPicPr>
        <p:blipFill>
          <a:blip r:embed="rId2"/>
          <a:srcRect/>
          <a:stretch/>
        </p:blipFill>
        <p:spPr>
          <a:xfrm>
            <a:off x="9372600" y="5905827"/>
            <a:ext cx="2428194" cy="913745"/>
          </a:xfrm>
          <a:prstGeom prst="rect">
            <a:avLst/>
          </a:prstGeom>
        </p:spPr>
      </p:pic>
    </p:spTree>
    <p:extLst>
      <p:ext uri="{BB962C8B-B14F-4D97-AF65-F5344CB8AC3E}">
        <p14:creationId xmlns:p14="http://schemas.microsoft.com/office/powerpoint/2010/main" val="12534814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Bar and Heavy Bullet Conten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09D2714-32F1-2C75-6C7B-6B85ACA64B95}"/>
              </a:ext>
            </a:extLst>
          </p:cNvPr>
          <p:cNvSpPr/>
          <p:nvPr userDrawn="1"/>
        </p:nvSpPr>
        <p:spPr>
          <a:xfrm>
            <a:off x="-30480" y="0"/>
            <a:ext cx="12252960" cy="1139952"/>
          </a:xfrm>
          <a:prstGeom prst="rect">
            <a:avLst/>
          </a:prstGeom>
          <a:solidFill>
            <a:srgbClr val="0E11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Line 2">
            <a:extLst>
              <a:ext uri="{FF2B5EF4-FFF2-40B4-BE49-F238E27FC236}">
                <a16:creationId xmlns:a16="http://schemas.microsoft.com/office/drawing/2014/main" id="{C416BF7B-F06A-A578-776E-3959D80B7239}"/>
              </a:ext>
            </a:extLst>
          </p:cNvPr>
          <p:cNvSpPr>
            <a:spLocks noChangeShapeType="1"/>
          </p:cNvSpPr>
          <p:nvPr userDrawn="1"/>
        </p:nvSpPr>
        <p:spPr bwMode="auto">
          <a:xfrm>
            <a:off x="-30480" y="1139952"/>
            <a:ext cx="12252960" cy="0"/>
          </a:xfrm>
          <a:prstGeom prst="line">
            <a:avLst/>
          </a:prstGeom>
          <a:noFill/>
          <a:ln w="85725">
            <a:solidFill>
              <a:srgbClr val="213E9A"/>
            </a:solidFill>
            <a:prstDash val="solid"/>
            <a:round/>
            <a:headEnd type="none" w="med" len="med"/>
            <a:tailEnd type="none" w="med" len="med"/>
          </a:ln>
        </p:spPr>
        <p:txBody>
          <a:bodyPr>
            <a:prstTxWarp prst="textNoShape">
              <a:avLst/>
            </a:prstTxWarp>
          </a:bodyPr>
          <a:lstStyle/>
          <a:p>
            <a:pPr fontAlgn="auto">
              <a:spcBef>
                <a:spcPts val="0"/>
              </a:spcBef>
              <a:spcAft>
                <a:spcPts val="0"/>
              </a:spcAft>
              <a:defRPr/>
            </a:pPr>
            <a:endParaRPr lang="en-US">
              <a:latin typeface="+mn-lt"/>
              <a:ea typeface="+mn-ea"/>
              <a:cs typeface="+mn-cs"/>
            </a:endParaRPr>
          </a:p>
        </p:txBody>
      </p:sp>
      <p:sp>
        <p:nvSpPr>
          <p:cNvPr id="5" name="Line 2">
            <a:extLst>
              <a:ext uri="{FF2B5EF4-FFF2-40B4-BE49-F238E27FC236}">
                <a16:creationId xmlns:a16="http://schemas.microsoft.com/office/drawing/2014/main" id="{A8E532BE-093B-B577-CA70-D67C8F555A80}"/>
              </a:ext>
            </a:extLst>
          </p:cNvPr>
          <p:cNvSpPr>
            <a:spLocks noChangeShapeType="1"/>
          </p:cNvSpPr>
          <p:nvPr userDrawn="1"/>
        </p:nvSpPr>
        <p:spPr bwMode="auto">
          <a:xfrm flipV="1">
            <a:off x="-30480" y="6248400"/>
            <a:ext cx="12252960" cy="1"/>
          </a:xfrm>
          <a:prstGeom prst="line">
            <a:avLst/>
          </a:prstGeom>
          <a:noFill/>
          <a:ln w="12700">
            <a:solidFill>
              <a:srgbClr val="595959"/>
            </a:solidFill>
            <a:prstDash val="solid"/>
            <a:round/>
            <a:headEnd type="none" w="med" len="med"/>
            <a:tailEnd type="none" w="med" len="med"/>
          </a:ln>
        </p:spPr>
        <p:txBody>
          <a:bodyPr>
            <a:prstTxWarp prst="textNoShape">
              <a:avLst/>
            </a:prstTxWarp>
          </a:bodyPr>
          <a:lstStyle/>
          <a:p>
            <a:pPr fontAlgn="auto">
              <a:spcBef>
                <a:spcPts val="0"/>
              </a:spcBef>
              <a:spcAft>
                <a:spcPts val="0"/>
              </a:spcAft>
              <a:defRPr/>
            </a:pPr>
            <a:endParaRPr lang="en-US">
              <a:latin typeface="+mn-lt"/>
              <a:ea typeface="+mn-ea"/>
              <a:cs typeface="+mn-cs"/>
            </a:endParaRPr>
          </a:p>
        </p:txBody>
      </p:sp>
      <p:sp>
        <p:nvSpPr>
          <p:cNvPr id="2" name="Title 1"/>
          <p:cNvSpPr>
            <a:spLocks noGrp="1"/>
          </p:cNvSpPr>
          <p:nvPr>
            <p:ph type="title"/>
          </p:nvPr>
        </p:nvSpPr>
        <p:spPr>
          <a:xfrm>
            <a:off x="304800" y="304800"/>
            <a:ext cx="11684000" cy="685800"/>
          </a:xfrm>
          <a:prstGeom prst="rect">
            <a:avLst/>
          </a:prstGeom>
        </p:spPr>
        <p:txBody>
          <a:bodyPr lIns="0" tIns="0" rIns="0" bIns="0"/>
          <a:lstStyle>
            <a:lvl1pPr algn="l">
              <a:defRPr sz="3200" b="1" i="1">
                <a:solidFill>
                  <a:srgbClr val="FFFFFF"/>
                </a:solidFill>
              </a:defRPr>
            </a:lvl1pPr>
          </a:lstStyle>
          <a:p>
            <a:r>
              <a:rPr lang="en-US"/>
              <a:t>Click to edit Master title style</a:t>
            </a:r>
          </a:p>
        </p:txBody>
      </p:sp>
      <p:sp>
        <p:nvSpPr>
          <p:cNvPr id="12" name="Content Placeholder 11"/>
          <p:cNvSpPr>
            <a:spLocks noGrp="1"/>
          </p:cNvSpPr>
          <p:nvPr>
            <p:ph sz="quarter" idx="12"/>
          </p:nvPr>
        </p:nvSpPr>
        <p:spPr>
          <a:xfrm>
            <a:off x="406400" y="1447800"/>
            <a:ext cx="11379200" cy="4876800"/>
          </a:xfrm>
          <a:prstGeom prst="rect">
            <a:avLst/>
          </a:prstGeom>
        </p:spPr>
        <p:txBody>
          <a:bodyPr vert="horz" lIns="0" tIns="0" rIns="0" bIns="0"/>
          <a:lstStyle>
            <a:lvl1pPr>
              <a:buClr>
                <a:srgbClr val="213E9A"/>
              </a:buClr>
              <a:defRPr sz="2400"/>
            </a:lvl1pPr>
            <a:lvl2pPr>
              <a:buClr>
                <a:srgbClr val="213E9A"/>
              </a:buClr>
              <a:defRPr sz="2000"/>
            </a:lvl2pPr>
            <a:lvl3pPr>
              <a:buClr>
                <a:srgbClr val="213E9A"/>
              </a:buClr>
              <a:defRPr sz="1800"/>
            </a:lvl3pPr>
            <a:lvl4pPr>
              <a:buClr>
                <a:srgbClr val="213E9A"/>
              </a:buClr>
              <a:defRPr sz="1600"/>
            </a:lvl4pPr>
            <a:lvl5pPr>
              <a:buClr>
                <a:srgbClr val="213E9A"/>
              </a:buClr>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descr="Logo&#10;&#10;AI-generated content may be incorrect.">
            <a:extLst>
              <a:ext uri="{FF2B5EF4-FFF2-40B4-BE49-F238E27FC236}">
                <a16:creationId xmlns:a16="http://schemas.microsoft.com/office/drawing/2014/main" id="{4A32A62A-B62C-F6AC-0BAA-67E044C98ABF}"/>
              </a:ext>
            </a:extLst>
          </p:cNvPr>
          <p:cNvPicPr>
            <a:picLocks noChangeAspect="1"/>
          </p:cNvPicPr>
          <p:nvPr userDrawn="1"/>
        </p:nvPicPr>
        <p:blipFill>
          <a:blip r:embed="rId2"/>
          <a:stretch>
            <a:fillRect/>
          </a:stretch>
        </p:blipFill>
        <p:spPr>
          <a:xfrm>
            <a:off x="9204678" y="6019800"/>
            <a:ext cx="2834922" cy="106680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wo Bullet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C7EADAE-8594-EC72-DE2A-4885274AA11B}"/>
              </a:ext>
            </a:extLst>
          </p:cNvPr>
          <p:cNvSpPr/>
          <p:nvPr userDrawn="1"/>
        </p:nvSpPr>
        <p:spPr>
          <a:xfrm>
            <a:off x="-30480" y="0"/>
            <a:ext cx="12252960" cy="1139952"/>
          </a:xfrm>
          <a:prstGeom prst="rect">
            <a:avLst/>
          </a:prstGeom>
          <a:solidFill>
            <a:srgbClr val="0E11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Line 2">
            <a:extLst>
              <a:ext uri="{FF2B5EF4-FFF2-40B4-BE49-F238E27FC236}">
                <a16:creationId xmlns:a16="http://schemas.microsoft.com/office/drawing/2014/main" id="{C7E97753-7AE7-61CD-C28E-CC4B727FC36F}"/>
              </a:ext>
            </a:extLst>
          </p:cNvPr>
          <p:cNvSpPr>
            <a:spLocks noChangeShapeType="1"/>
          </p:cNvSpPr>
          <p:nvPr userDrawn="1"/>
        </p:nvSpPr>
        <p:spPr bwMode="auto">
          <a:xfrm>
            <a:off x="-30480" y="1139952"/>
            <a:ext cx="12252960" cy="0"/>
          </a:xfrm>
          <a:prstGeom prst="line">
            <a:avLst/>
          </a:prstGeom>
          <a:noFill/>
          <a:ln w="85725">
            <a:solidFill>
              <a:srgbClr val="213E9A"/>
            </a:solidFill>
            <a:prstDash val="solid"/>
            <a:round/>
            <a:headEnd type="none" w="med" len="med"/>
            <a:tailEnd type="none" w="med" len="med"/>
          </a:ln>
        </p:spPr>
        <p:txBody>
          <a:bodyPr>
            <a:prstTxWarp prst="textNoShape">
              <a:avLst/>
            </a:prstTxWarp>
          </a:bodyPr>
          <a:lstStyle/>
          <a:p>
            <a:pPr fontAlgn="auto">
              <a:spcBef>
                <a:spcPts val="0"/>
              </a:spcBef>
              <a:spcAft>
                <a:spcPts val="0"/>
              </a:spcAft>
              <a:defRPr/>
            </a:pPr>
            <a:endParaRPr lang="en-US">
              <a:latin typeface="+mn-lt"/>
              <a:ea typeface="+mn-ea"/>
              <a:cs typeface="+mn-cs"/>
            </a:endParaRPr>
          </a:p>
        </p:txBody>
      </p:sp>
      <p:sp>
        <p:nvSpPr>
          <p:cNvPr id="3" name="Content Placeholder 2"/>
          <p:cNvSpPr>
            <a:spLocks noGrp="1"/>
          </p:cNvSpPr>
          <p:nvPr>
            <p:ph sz="half" idx="1"/>
          </p:nvPr>
        </p:nvSpPr>
        <p:spPr>
          <a:xfrm>
            <a:off x="406400" y="1371601"/>
            <a:ext cx="5181600" cy="4754563"/>
          </a:xfrm>
          <a:prstGeom prst="rect">
            <a:avLst/>
          </a:prstGeom>
        </p:spPr>
        <p:txBody>
          <a:bodyPr lIns="0" tIns="0" rIns="0" bIns="0"/>
          <a:lstStyle>
            <a:lvl1pPr marL="287338" marR="0" indent="-287338" algn="l" defTabSz="457200" rtl="0" eaLnBrk="1" fontAlgn="auto" latinLnBrk="0" hangingPunct="1">
              <a:lnSpc>
                <a:spcPct val="100000"/>
              </a:lnSpc>
              <a:spcBef>
                <a:spcPts val="0"/>
              </a:spcBef>
              <a:spcAft>
                <a:spcPts val="1200"/>
              </a:spcAft>
              <a:buClr>
                <a:schemeClr val="accent1"/>
              </a:buClr>
              <a:buSzTx/>
              <a:buFont typeface="Arial"/>
              <a:buChar char="•"/>
              <a:tabLst/>
              <a:defRPr sz="2600"/>
            </a:lvl1pPr>
            <a:lvl2pPr marL="576263" marR="0" indent="-288925" algn="l" defTabSz="457200" rtl="0" eaLnBrk="1" fontAlgn="auto" latinLnBrk="0" hangingPunct="1">
              <a:lnSpc>
                <a:spcPct val="100000"/>
              </a:lnSpc>
              <a:spcBef>
                <a:spcPts val="0"/>
              </a:spcBef>
              <a:spcAft>
                <a:spcPts val="1200"/>
              </a:spcAft>
              <a:buClr>
                <a:schemeClr val="accent1"/>
              </a:buClr>
              <a:buSzTx/>
              <a:buFont typeface="Arial"/>
              <a:buChar char="•"/>
              <a:tabLst/>
              <a:defRPr sz="2300"/>
            </a:lvl2pPr>
            <a:lvl3pPr marL="804863" marR="0" indent="-228600" algn="l" defTabSz="457200" rtl="0" eaLnBrk="1" fontAlgn="auto" latinLnBrk="0" hangingPunct="1">
              <a:lnSpc>
                <a:spcPct val="100000"/>
              </a:lnSpc>
              <a:spcBef>
                <a:spcPts val="0"/>
              </a:spcBef>
              <a:spcAft>
                <a:spcPts val="1200"/>
              </a:spcAft>
              <a:buClr>
                <a:schemeClr val="accent1"/>
              </a:buClr>
              <a:buSzTx/>
              <a:buFont typeface="Arial"/>
              <a:buChar char="•"/>
              <a:tabLst/>
              <a:defRPr sz="2000"/>
            </a:lvl3pPr>
            <a:lvl4pPr marL="1033463" marR="0" indent="-228600" algn="l" defTabSz="457200" rtl="0" eaLnBrk="1" fontAlgn="auto" latinLnBrk="0" hangingPunct="1">
              <a:lnSpc>
                <a:spcPct val="100000"/>
              </a:lnSpc>
              <a:spcBef>
                <a:spcPts val="0"/>
              </a:spcBef>
              <a:spcAft>
                <a:spcPts val="1200"/>
              </a:spcAft>
              <a:buClr>
                <a:schemeClr val="accent1"/>
              </a:buClr>
              <a:buSzTx/>
              <a:buFont typeface="Arial"/>
              <a:buChar char="•"/>
              <a:tabLst/>
              <a:defRPr sz="1800"/>
            </a:lvl4pPr>
            <a:lvl5pPr marL="1262063" marR="0" indent="-228600" algn="l" defTabSz="457200" rtl="0" eaLnBrk="1" fontAlgn="auto" latinLnBrk="0" hangingPunct="1">
              <a:lnSpc>
                <a:spcPct val="100000"/>
              </a:lnSpc>
              <a:spcBef>
                <a:spcPts val="0"/>
              </a:spcBef>
              <a:spcAft>
                <a:spcPts val="1200"/>
              </a:spcAft>
              <a:buClr>
                <a:schemeClr val="accent1"/>
              </a:buClr>
              <a:buSzTx/>
              <a:buFont typeface="Arial"/>
              <a:buChar char="•"/>
              <a:tabLst/>
              <a:defRPr sz="1800"/>
            </a:lvl5pPr>
            <a:lvl6pPr>
              <a:defRPr sz="1800"/>
            </a:lvl6pPr>
            <a:lvl7pPr>
              <a:defRPr sz="1800"/>
            </a:lvl7pPr>
            <a:lvl8pPr>
              <a:defRPr sz="1800"/>
            </a:lvl8pPr>
            <a:lvl9pPr>
              <a:defRPr sz="1800"/>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9" name="Content Placeholder 2"/>
          <p:cNvSpPr>
            <a:spLocks noGrp="1"/>
          </p:cNvSpPr>
          <p:nvPr>
            <p:ph sz="half" idx="12"/>
          </p:nvPr>
        </p:nvSpPr>
        <p:spPr>
          <a:xfrm>
            <a:off x="6604000" y="1371601"/>
            <a:ext cx="5181600" cy="4754563"/>
          </a:xfrm>
          <a:prstGeom prst="rect">
            <a:avLst/>
          </a:prstGeom>
        </p:spPr>
        <p:txBody>
          <a:bodyPr lIns="0" tIns="0" rIns="0" bIns="0"/>
          <a:lstStyle>
            <a:lvl1pPr marL="287338" marR="0" indent="-287338" algn="l" defTabSz="457200" rtl="0" eaLnBrk="1" fontAlgn="auto" latinLnBrk="0" hangingPunct="1">
              <a:lnSpc>
                <a:spcPct val="100000"/>
              </a:lnSpc>
              <a:spcBef>
                <a:spcPts val="0"/>
              </a:spcBef>
              <a:spcAft>
                <a:spcPts val="1200"/>
              </a:spcAft>
              <a:buClr>
                <a:schemeClr val="accent1"/>
              </a:buClr>
              <a:buSzTx/>
              <a:buFont typeface="Arial"/>
              <a:buChar char="•"/>
              <a:tabLst/>
              <a:defRPr sz="2600"/>
            </a:lvl1pPr>
            <a:lvl2pPr marL="576263" marR="0" indent="-288925" algn="l" defTabSz="457200" rtl="0" eaLnBrk="1" fontAlgn="auto" latinLnBrk="0" hangingPunct="1">
              <a:lnSpc>
                <a:spcPct val="100000"/>
              </a:lnSpc>
              <a:spcBef>
                <a:spcPts val="0"/>
              </a:spcBef>
              <a:spcAft>
                <a:spcPts val="1200"/>
              </a:spcAft>
              <a:buClr>
                <a:schemeClr val="accent1"/>
              </a:buClr>
              <a:buSzTx/>
              <a:buFont typeface="Arial"/>
              <a:buChar char="•"/>
              <a:tabLst/>
              <a:defRPr sz="2300"/>
            </a:lvl2pPr>
            <a:lvl3pPr marL="804863" marR="0" indent="-228600" algn="l" defTabSz="457200" rtl="0" eaLnBrk="1" fontAlgn="auto" latinLnBrk="0" hangingPunct="1">
              <a:lnSpc>
                <a:spcPct val="100000"/>
              </a:lnSpc>
              <a:spcBef>
                <a:spcPts val="0"/>
              </a:spcBef>
              <a:spcAft>
                <a:spcPts val="1200"/>
              </a:spcAft>
              <a:buClr>
                <a:schemeClr val="accent1"/>
              </a:buClr>
              <a:buSzTx/>
              <a:buFont typeface="Arial"/>
              <a:buChar char="•"/>
              <a:tabLst/>
              <a:defRPr sz="2000"/>
            </a:lvl3pPr>
            <a:lvl4pPr marL="1033463" marR="0" indent="-228600" algn="l" defTabSz="457200" rtl="0" eaLnBrk="1" fontAlgn="auto" latinLnBrk="0" hangingPunct="1">
              <a:lnSpc>
                <a:spcPct val="100000"/>
              </a:lnSpc>
              <a:spcBef>
                <a:spcPts val="0"/>
              </a:spcBef>
              <a:spcAft>
                <a:spcPts val="1200"/>
              </a:spcAft>
              <a:buClr>
                <a:schemeClr val="accent1"/>
              </a:buClr>
              <a:buSzTx/>
              <a:buFont typeface="Arial"/>
              <a:buChar char="•"/>
              <a:tabLst/>
              <a:defRPr sz="1800"/>
            </a:lvl4pPr>
            <a:lvl5pPr marL="1262063" marR="0" indent="-228600" algn="l" defTabSz="457200" rtl="0" eaLnBrk="1" fontAlgn="auto" latinLnBrk="0" hangingPunct="1">
              <a:lnSpc>
                <a:spcPct val="100000"/>
              </a:lnSpc>
              <a:spcBef>
                <a:spcPts val="0"/>
              </a:spcBef>
              <a:spcAft>
                <a:spcPts val="1200"/>
              </a:spcAft>
              <a:buClr>
                <a:schemeClr val="accent1"/>
              </a:buClr>
              <a:buSzTx/>
              <a:buFont typeface="Arial"/>
              <a:buChar char="•"/>
              <a:tabLst/>
              <a:defRPr sz="1800"/>
            </a:lvl5pPr>
            <a:lvl6pPr>
              <a:defRPr sz="1800"/>
            </a:lvl6pPr>
            <a:lvl7pPr>
              <a:defRPr sz="1800"/>
            </a:lvl7pPr>
            <a:lvl8pPr>
              <a:defRPr sz="1800"/>
            </a:lvl8pPr>
            <a:lvl9pPr>
              <a:defRPr sz="1800"/>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Line 2">
            <a:extLst>
              <a:ext uri="{FF2B5EF4-FFF2-40B4-BE49-F238E27FC236}">
                <a16:creationId xmlns:a16="http://schemas.microsoft.com/office/drawing/2014/main" id="{ADD3603B-CE0D-5A82-2851-F47C38B2B77D}"/>
              </a:ext>
            </a:extLst>
          </p:cNvPr>
          <p:cNvSpPr>
            <a:spLocks noChangeShapeType="1"/>
          </p:cNvSpPr>
          <p:nvPr userDrawn="1"/>
        </p:nvSpPr>
        <p:spPr bwMode="auto">
          <a:xfrm flipV="1">
            <a:off x="-30480" y="6248400"/>
            <a:ext cx="12252960" cy="1"/>
          </a:xfrm>
          <a:prstGeom prst="line">
            <a:avLst/>
          </a:prstGeom>
          <a:noFill/>
          <a:ln w="12700">
            <a:solidFill>
              <a:srgbClr val="595959"/>
            </a:solidFill>
            <a:prstDash val="solid"/>
            <a:round/>
            <a:headEnd type="none" w="med" len="med"/>
            <a:tailEnd type="none" w="med" len="med"/>
          </a:ln>
        </p:spPr>
        <p:txBody>
          <a:bodyPr>
            <a:prstTxWarp prst="textNoShape">
              <a:avLst/>
            </a:prstTxWarp>
          </a:bodyPr>
          <a:lstStyle/>
          <a:p>
            <a:pPr fontAlgn="auto">
              <a:spcBef>
                <a:spcPts val="0"/>
              </a:spcBef>
              <a:spcAft>
                <a:spcPts val="0"/>
              </a:spcAft>
              <a:defRPr/>
            </a:pPr>
            <a:endParaRPr lang="en-US">
              <a:latin typeface="+mn-lt"/>
              <a:ea typeface="+mn-ea"/>
              <a:cs typeface="+mn-cs"/>
            </a:endParaRPr>
          </a:p>
        </p:txBody>
      </p:sp>
      <p:pic>
        <p:nvPicPr>
          <p:cNvPr id="14" name="Picture 13" descr="Logo&#10;&#10;AI-generated content may be incorrect.">
            <a:extLst>
              <a:ext uri="{FF2B5EF4-FFF2-40B4-BE49-F238E27FC236}">
                <a16:creationId xmlns:a16="http://schemas.microsoft.com/office/drawing/2014/main" id="{84D093E5-8B0D-CA3E-E3BB-99AD8422F1EF}"/>
              </a:ext>
            </a:extLst>
          </p:cNvPr>
          <p:cNvPicPr>
            <a:picLocks noChangeAspect="1"/>
          </p:cNvPicPr>
          <p:nvPr userDrawn="1"/>
        </p:nvPicPr>
        <p:blipFill>
          <a:blip r:embed="rId2"/>
          <a:stretch>
            <a:fillRect/>
          </a:stretch>
        </p:blipFill>
        <p:spPr>
          <a:xfrm>
            <a:off x="9204678" y="6019800"/>
            <a:ext cx="2834922" cy="1066800"/>
          </a:xfrm>
          <a:prstGeom prst="rect">
            <a:avLst/>
          </a:prstGeom>
        </p:spPr>
      </p:pic>
      <p:sp>
        <p:nvSpPr>
          <p:cNvPr id="15" name="Title 1">
            <a:extLst>
              <a:ext uri="{FF2B5EF4-FFF2-40B4-BE49-F238E27FC236}">
                <a16:creationId xmlns:a16="http://schemas.microsoft.com/office/drawing/2014/main" id="{0C99B006-F632-9E65-CB2A-F169604EB6D8}"/>
              </a:ext>
            </a:extLst>
          </p:cNvPr>
          <p:cNvSpPr>
            <a:spLocks noGrp="1"/>
          </p:cNvSpPr>
          <p:nvPr>
            <p:ph type="title"/>
          </p:nvPr>
        </p:nvSpPr>
        <p:spPr>
          <a:xfrm>
            <a:off x="406400" y="378378"/>
            <a:ext cx="8705513" cy="685800"/>
          </a:xfrm>
          <a:prstGeom prst="rect">
            <a:avLst/>
          </a:prstGeom>
        </p:spPr>
        <p:txBody>
          <a:bodyPr lIns="0" tIns="0" rIns="0" bIns="0"/>
          <a:lstStyle>
            <a:lvl1pPr algn="l">
              <a:defRPr sz="3200" b="1" i="1">
                <a:solidFill>
                  <a:srgbClr val="FFFFFF"/>
                </a:solidFill>
              </a:defRPr>
            </a:lvl1pPr>
          </a:lstStyle>
          <a:p>
            <a:r>
              <a:rPr lang="en-US"/>
              <a:t>Click to edit Master title style</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a:prstGeom prst="rect">
            <a:avLst/>
          </a:prstGeom>
        </p:spPr>
        <p:txBody>
          <a:bodyPr anchor="b"/>
          <a:lstStyle>
            <a:lvl1pPr algn="ctr">
              <a:defRPr sz="4500" b="1" i="1">
                <a:solidFill>
                  <a:srgbClr val="213E9A"/>
                </a:solidFill>
                <a:latin typeface="STIX Two Text" pitchFamily="2" charset="0"/>
              </a:defRPr>
            </a:lvl1pPr>
          </a:lstStyle>
          <a:p>
            <a:r>
              <a:rPr lang="en-US"/>
              <a:t>Click to edit Master title style</a:t>
            </a:r>
          </a:p>
        </p:txBody>
      </p:sp>
      <p:sp>
        <p:nvSpPr>
          <p:cNvPr id="3" name="Subtitle 2"/>
          <p:cNvSpPr>
            <a:spLocks noGrp="1"/>
          </p:cNvSpPr>
          <p:nvPr>
            <p:ph type="subTitle" idx="1"/>
          </p:nvPr>
        </p:nvSpPr>
        <p:spPr>
          <a:xfrm>
            <a:off x="1524000" y="3602038"/>
            <a:ext cx="9144000" cy="1655762"/>
          </a:xfrm>
          <a:prstGeom prst="rect">
            <a:avLst/>
          </a:prstGeom>
        </p:spPr>
        <p:txBody>
          <a:bodyPr/>
          <a:lstStyle>
            <a:lvl1pPr marL="0" indent="0" algn="ctr">
              <a:buNone/>
              <a:defRPr sz="1800">
                <a:solidFill>
                  <a:srgbClr val="293340"/>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pic>
        <p:nvPicPr>
          <p:cNvPr id="8" name="Picture 7">
            <a:extLst>
              <a:ext uri="{FF2B5EF4-FFF2-40B4-BE49-F238E27FC236}">
                <a16:creationId xmlns:a16="http://schemas.microsoft.com/office/drawing/2014/main" id="{9BB84424-0633-27DC-4907-DE6BFA015955}"/>
              </a:ext>
            </a:extLst>
          </p:cNvPr>
          <p:cNvPicPr>
            <a:picLocks noChangeAspect="1"/>
          </p:cNvPicPr>
          <p:nvPr userDrawn="1"/>
        </p:nvPicPr>
        <p:blipFill>
          <a:blip r:embed="rId2"/>
          <a:srcRect/>
          <a:stretch/>
        </p:blipFill>
        <p:spPr>
          <a:xfrm>
            <a:off x="9220200" y="6019800"/>
            <a:ext cx="2834922" cy="1066799"/>
          </a:xfrm>
          <a:prstGeom prst="rect">
            <a:avLst/>
          </a:prstGeom>
        </p:spPr>
      </p:pic>
      <p:sp>
        <p:nvSpPr>
          <p:cNvPr id="4" name="Line 2">
            <a:extLst>
              <a:ext uri="{FF2B5EF4-FFF2-40B4-BE49-F238E27FC236}">
                <a16:creationId xmlns:a16="http://schemas.microsoft.com/office/drawing/2014/main" id="{E5EC7BA6-D672-B8C9-9175-950211E07275}"/>
              </a:ext>
            </a:extLst>
          </p:cNvPr>
          <p:cNvSpPr>
            <a:spLocks noChangeShapeType="1"/>
          </p:cNvSpPr>
          <p:nvPr userDrawn="1"/>
        </p:nvSpPr>
        <p:spPr bwMode="auto">
          <a:xfrm flipV="1">
            <a:off x="-30480" y="6248400"/>
            <a:ext cx="12252960" cy="1"/>
          </a:xfrm>
          <a:prstGeom prst="line">
            <a:avLst/>
          </a:prstGeom>
          <a:noFill/>
          <a:ln w="12700">
            <a:solidFill>
              <a:srgbClr val="595959"/>
            </a:solidFill>
            <a:prstDash val="solid"/>
            <a:round/>
            <a:headEnd type="none" w="med" len="med"/>
            <a:tailEnd type="none" w="med" len="med"/>
          </a:ln>
        </p:spPr>
        <p:txBody>
          <a:bodyPr>
            <a:prstTxWarp prst="textNoShape">
              <a:avLst/>
            </a:prstTxWarp>
          </a:bodyPr>
          <a:lstStyle/>
          <a:p>
            <a:pPr fontAlgn="auto">
              <a:spcBef>
                <a:spcPts val="0"/>
              </a:spcBef>
              <a:spcAft>
                <a:spcPts val="0"/>
              </a:spcAft>
              <a:defRPr/>
            </a:pPr>
            <a:endParaRPr lang="en-US">
              <a:latin typeface="+mn-lt"/>
              <a:ea typeface="+mn-ea"/>
              <a:cs typeface="+mn-cs"/>
            </a:endParaRPr>
          </a:p>
        </p:txBody>
      </p:sp>
    </p:spTree>
    <p:extLst>
      <p:ext uri="{BB962C8B-B14F-4D97-AF65-F5344CB8AC3E}">
        <p14:creationId xmlns:p14="http://schemas.microsoft.com/office/powerpoint/2010/main" val="6441760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931AE54-B5A4-3758-D0DB-69AFAAD6AB75}"/>
              </a:ext>
            </a:extLst>
          </p:cNvPr>
          <p:cNvSpPr/>
          <p:nvPr userDrawn="1"/>
        </p:nvSpPr>
        <p:spPr>
          <a:xfrm>
            <a:off x="0" y="0"/>
            <a:ext cx="12192000" cy="6858000"/>
          </a:xfrm>
          <a:prstGeom prst="rect">
            <a:avLst/>
          </a:prstGeom>
          <a:solidFill>
            <a:srgbClr val="0E11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Line 2">
            <a:extLst>
              <a:ext uri="{FF2B5EF4-FFF2-40B4-BE49-F238E27FC236}">
                <a16:creationId xmlns:a16="http://schemas.microsoft.com/office/drawing/2014/main" id="{AAB36105-C5D0-246E-1CE9-223BB52DAB62}"/>
              </a:ext>
            </a:extLst>
          </p:cNvPr>
          <p:cNvSpPr>
            <a:spLocks noChangeAspect="1" noChangeShapeType="1"/>
          </p:cNvSpPr>
          <p:nvPr userDrawn="1"/>
        </p:nvSpPr>
        <p:spPr bwMode="auto">
          <a:xfrm>
            <a:off x="-38100" y="5715001"/>
            <a:ext cx="12268200" cy="0"/>
          </a:xfrm>
          <a:prstGeom prst="line">
            <a:avLst/>
          </a:prstGeom>
          <a:noFill/>
          <a:ln w="12700">
            <a:solidFill>
              <a:schemeClr val="bg1"/>
            </a:solidFill>
            <a:prstDash val="solid"/>
            <a:round/>
            <a:headEnd type="none" w="med" len="med"/>
            <a:tailEnd type="none" w="med" len="med"/>
          </a:ln>
        </p:spPr>
        <p:txBody>
          <a:bodyPr>
            <a:prstTxWarp prst="textNoShape">
              <a:avLst/>
            </a:prstTxWarp>
          </a:bodyPr>
          <a:lstStyle/>
          <a:p>
            <a:pPr fontAlgn="auto">
              <a:spcBef>
                <a:spcPts val="0"/>
              </a:spcBef>
              <a:spcAft>
                <a:spcPts val="0"/>
              </a:spcAft>
              <a:defRPr/>
            </a:pPr>
            <a:endParaRPr lang="en-US">
              <a:latin typeface="+mn-lt"/>
              <a:ea typeface="+mn-ea"/>
              <a:cs typeface="+mn-cs"/>
            </a:endParaRPr>
          </a:p>
        </p:txBody>
      </p:sp>
      <p:pic>
        <p:nvPicPr>
          <p:cNvPr id="2" name="Picture 1" descr="Text&#10;&#10;AI-generated content may be incorrect.">
            <a:extLst>
              <a:ext uri="{FF2B5EF4-FFF2-40B4-BE49-F238E27FC236}">
                <a16:creationId xmlns:a16="http://schemas.microsoft.com/office/drawing/2014/main" id="{B8BBB60C-10C0-3540-4CD4-A2A1937DFB7F}"/>
              </a:ext>
            </a:extLst>
          </p:cNvPr>
          <p:cNvPicPr>
            <a:picLocks noChangeAspect="1"/>
          </p:cNvPicPr>
          <p:nvPr userDrawn="1"/>
        </p:nvPicPr>
        <p:blipFill>
          <a:blip r:embed="rId2"/>
          <a:stretch>
            <a:fillRect/>
          </a:stretch>
        </p:blipFill>
        <p:spPr>
          <a:xfrm>
            <a:off x="2147989" y="1753075"/>
            <a:ext cx="7896022" cy="2971325"/>
          </a:xfrm>
          <a:prstGeom prst="rect">
            <a:avLst/>
          </a:prstGeom>
        </p:spPr>
      </p:pic>
    </p:spTree>
    <p:extLst>
      <p:ext uri="{BB962C8B-B14F-4D97-AF65-F5344CB8AC3E}">
        <p14:creationId xmlns:p14="http://schemas.microsoft.com/office/powerpoint/2010/main" val="193935687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 name="Rectangle 10"/>
          <p:cNvSpPr/>
          <p:nvPr/>
        </p:nvSpPr>
        <p:spPr>
          <a:xfrm>
            <a:off x="0" y="6477000"/>
            <a:ext cx="12192000" cy="381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Slide Number Placeholder 5"/>
          <p:cNvSpPr>
            <a:spLocks noGrp="1"/>
          </p:cNvSpPr>
          <p:nvPr>
            <p:ph type="sldNum" sz="quarter" idx="4"/>
          </p:nvPr>
        </p:nvSpPr>
        <p:spPr>
          <a:xfrm>
            <a:off x="8737600" y="6477001"/>
            <a:ext cx="3048000" cy="244475"/>
          </a:xfrm>
          <a:prstGeom prst="rect">
            <a:avLst/>
          </a:prstGeom>
        </p:spPr>
        <p:txBody>
          <a:bodyPr lIns="0" tIns="0" rIns="0" bIns="0" anchor="b"/>
          <a:lstStyle>
            <a:lvl1pPr algn="r" fontAlgn="auto">
              <a:spcBef>
                <a:spcPts val="0"/>
              </a:spcBef>
              <a:spcAft>
                <a:spcPts val="0"/>
              </a:spcAft>
              <a:defRPr sz="900" smtClean="0">
                <a:solidFill>
                  <a:schemeClr val="bg1">
                    <a:lumMod val="75000"/>
                  </a:schemeClr>
                </a:solidFill>
                <a:latin typeface="+mn-lt"/>
                <a:ea typeface="+mn-ea"/>
                <a:cs typeface="+mn-cs"/>
              </a:defRPr>
            </a:lvl1pPr>
          </a:lstStyle>
          <a:p>
            <a:pPr>
              <a:defRPr/>
            </a:pPr>
            <a:fld id="{300230B3-7374-E847-8B17-66836C494C76}" type="slidenum">
              <a:rPr lang="en-US" smtClean="0"/>
              <a:pPr>
                <a:defRPr/>
              </a:pPr>
              <a:t>‹#›</a:t>
            </a:fld>
            <a:endParaRPr lang="en-US"/>
          </a:p>
        </p:txBody>
      </p:sp>
    </p:spTree>
  </p:cSld>
  <p:clrMap bg1="lt1" tx1="dk1" bg2="lt2" tx2="dk2" accent1="accent1" accent2="accent2" accent3="accent3" accent4="accent4" accent5="accent5" accent6="accent6" hlink="hlink" folHlink="folHlink"/>
  <p:sldLayoutIdLst>
    <p:sldLayoutId id="2147483728" r:id="rId1"/>
    <p:sldLayoutId id="2147483705" r:id="rId2"/>
    <p:sldLayoutId id="2147483715" r:id="rId3"/>
    <p:sldLayoutId id="2147483731" r:id="rId4"/>
    <p:sldLayoutId id="2147483732" r:id="rId5"/>
  </p:sldLayoutIdLst>
  <p:hf hdr="0" ftr="0" dt="0"/>
  <p:txStyles>
    <p:titleStyle>
      <a:lvl1pPr algn="l" defTabSz="457200" rtl="0" eaLnBrk="1" fontAlgn="base" hangingPunct="1">
        <a:spcBef>
          <a:spcPct val="0"/>
        </a:spcBef>
        <a:spcAft>
          <a:spcPct val="0"/>
        </a:spcAft>
        <a:defRPr sz="4000" kern="1200">
          <a:solidFill>
            <a:schemeClr val="accent1"/>
          </a:solidFill>
          <a:latin typeface="+mj-lt"/>
          <a:ea typeface="ヒラギノ角ゴ Pro W3" charset="-128"/>
          <a:cs typeface="ヒラギノ角ゴ Pro W3" charset="-128"/>
        </a:defRPr>
      </a:lvl1pPr>
      <a:lvl2pPr algn="l" defTabSz="457200" rtl="0" eaLnBrk="1" fontAlgn="base" hangingPunct="1">
        <a:spcBef>
          <a:spcPct val="0"/>
        </a:spcBef>
        <a:spcAft>
          <a:spcPct val="0"/>
        </a:spcAft>
        <a:defRPr sz="4000">
          <a:solidFill>
            <a:schemeClr val="accent1"/>
          </a:solidFill>
          <a:latin typeface="Arial" charset="0"/>
          <a:ea typeface="ヒラギノ角ゴ Pro W3" charset="-128"/>
          <a:cs typeface="ヒラギノ角ゴ Pro W3" charset="-128"/>
        </a:defRPr>
      </a:lvl2pPr>
      <a:lvl3pPr algn="l" defTabSz="457200" rtl="0" eaLnBrk="1" fontAlgn="base" hangingPunct="1">
        <a:spcBef>
          <a:spcPct val="0"/>
        </a:spcBef>
        <a:spcAft>
          <a:spcPct val="0"/>
        </a:spcAft>
        <a:defRPr sz="4000">
          <a:solidFill>
            <a:schemeClr val="accent1"/>
          </a:solidFill>
          <a:latin typeface="Arial" charset="0"/>
          <a:ea typeface="ヒラギノ角ゴ Pro W3" charset="-128"/>
          <a:cs typeface="ヒラギノ角ゴ Pro W3" charset="-128"/>
        </a:defRPr>
      </a:lvl3pPr>
      <a:lvl4pPr algn="l" defTabSz="457200" rtl="0" eaLnBrk="1" fontAlgn="base" hangingPunct="1">
        <a:spcBef>
          <a:spcPct val="0"/>
        </a:spcBef>
        <a:spcAft>
          <a:spcPct val="0"/>
        </a:spcAft>
        <a:defRPr sz="4000">
          <a:solidFill>
            <a:schemeClr val="accent1"/>
          </a:solidFill>
          <a:latin typeface="Arial" charset="0"/>
          <a:ea typeface="ヒラギノ角ゴ Pro W3" charset="-128"/>
          <a:cs typeface="ヒラギノ角ゴ Pro W3" charset="-128"/>
        </a:defRPr>
      </a:lvl4pPr>
      <a:lvl5pPr algn="l" defTabSz="457200" rtl="0" eaLnBrk="1" fontAlgn="base" hangingPunct="1">
        <a:spcBef>
          <a:spcPct val="0"/>
        </a:spcBef>
        <a:spcAft>
          <a:spcPct val="0"/>
        </a:spcAft>
        <a:defRPr sz="4000">
          <a:solidFill>
            <a:schemeClr val="accent1"/>
          </a:solidFill>
          <a:latin typeface="Arial" charset="0"/>
          <a:ea typeface="ヒラギノ角ゴ Pro W3" charset="-128"/>
          <a:cs typeface="ヒラギノ角ゴ Pro W3" charset="-128"/>
        </a:defRPr>
      </a:lvl5pPr>
      <a:lvl6pPr marL="457200" algn="l" defTabSz="457200" rtl="0" eaLnBrk="1" fontAlgn="base" hangingPunct="1">
        <a:spcBef>
          <a:spcPct val="0"/>
        </a:spcBef>
        <a:spcAft>
          <a:spcPct val="0"/>
        </a:spcAft>
        <a:defRPr sz="4000">
          <a:solidFill>
            <a:schemeClr val="accent1"/>
          </a:solidFill>
          <a:latin typeface="Arial" charset="0"/>
          <a:ea typeface="ヒラギノ角ゴ Pro W3" charset="-128"/>
          <a:cs typeface="ヒラギノ角ゴ Pro W3" charset="-128"/>
        </a:defRPr>
      </a:lvl6pPr>
      <a:lvl7pPr marL="914400" algn="l" defTabSz="457200" rtl="0" eaLnBrk="1" fontAlgn="base" hangingPunct="1">
        <a:spcBef>
          <a:spcPct val="0"/>
        </a:spcBef>
        <a:spcAft>
          <a:spcPct val="0"/>
        </a:spcAft>
        <a:defRPr sz="4000">
          <a:solidFill>
            <a:schemeClr val="accent1"/>
          </a:solidFill>
          <a:latin typeface="Arial" charset="0"/>
          <a:ea typeface="ヒラギノ角ゴ Pro W3" charset="-128"/>
          <a:cs typeface="ヒラギノ角ゴ Pro W3" charset="-128"/>
        </a:defRPr>
      </a:lvl7pPr>
      <a:lvl8pPr marL="1371600" algn="l" defTabSz="457200" rtl="0" eaLnBrk="1" fontAlgn="base" hangingPunct="1">
        <a:spcBef>
          <a:spcPct val="0"/>
        </a:spcBef>
        <a:spcAft>
          <a:spcPct val="0"/>
        </a:spcAft>
        <a:defRPr sz="4000">
          <a:solidFill>
            <a:schemeClr val="accent1"/>
          </a:solidFill>
          <a:latin typeface="Arial" charset="0"/>
          <a:ea typeface="ヒラギノ角ゴ Pro W3" charset="-128"/>
          <a:cs typeface="ヒラギノ角ゴ Pro W3" charset="-128"/>
        </a:defRPr>
      </a:lvl8pPr>
      <a:lvl9pPr marL="1828800" algn="l" defTabSz="457200" rtl="0" eaLnBrk="1" fontAlgn="base" hangingPunct="1">
        <a:spcBef>
          <a:spcPct val="0"/>
        </a:spcBef>
        <a:spcAft>
          <a:spcPct val="0"/>
        </a:spcAft>
        <a:defRPr sz="4000">
          <a:solidFill>
            <a:schemeClr val="accent1"/>
          </a:solidFill>
          <a:latin typeface="Arial" charset="0"/>
          <a:ea typeface="ヒラギノ角ゴ Pro W3" charset="-128"/>
          <a:cs typeface="ヒラギノ角ゴ Pro W3" charset="-128"/>
        </a:defRPr>
      </a:lvl9pPr>
    </p:titleStyle>
    <p:bodyStyle>
      <a:lvl1pPr marL="287338" indent="-287338" algn="l" defTabSz="457200" rtl="0" eaLnBrk="1" fontAlgn="base" hangingPunct="1">
        <a:spcBef>
          <a:spcPct val="0"/>
        </a:spcBef>
        <a:spcAft>
          <a:spcPts val="1200"/>
        </a:spcAft>
        <a:buClr>
          <a:schemeClr val="accent1"/>
        </a:buClr>
        <a:buFont typeface="Arial" charset="0"/>
        <a:buChar char="•"/>
        <a:defRPr sz="2600" kern="1200">
          <a:solidFill>
            <a:srgbClr val="595959"/>
          </a:solidFill>
          <a:latin typeface="+mn-lt"/>
          <a:ea typeface="ヒラギノ角ゴ Pro W3" charset="-128"/>
          <a:cs typeface="ヒラギノ角ゴ Pro W3" charset="-128"/>
        </a:defRPr>
      </a:lvl1pPr>
      <a:lvl2pPr marL="576263" indent="-288925" algn="l" defTabSz="457200" rtl="0" eaLnBrk="1" fontAlgn="base" hangingPunct="1">
        <a:spcBef>
          <a:spcPct val="0"/>
        </a:spcBef>
        <a:spcAft>
          <a:spcPts val="1200"/>
        </a:spcAft>
        <a:buClr>
          <a:schemeClr val="accent1"/>
        </a:buClr>
        <a:buFont typeface="Arial"/>
        <a:buChar char="•"/>
        <a:defRPr sz="2400" kern="1200">
          <a:solidFill>
            <a:srgbClr val="595959"/>
          </a:solidFill>
          <a:latin typeface="+mn-lt"/>
          <a:ea typeface="ヒラギノ角ゴ Pro W3" charset="-128"/>
          <a:cs typeface="+mn-cs"/>
        </a:defRPr>
      </a:lvl2pPr>
      <a:lvl3pPr marL="855663" indent="-279400" algn="l" defTabSz="457200" rtl="0" eaLnBrk="1" fontAlgn="base" hangingPunct="1">
        <a:spcBef>
          <a:spcPct val="0"/>
        </a:spcBef>
        <a:spcAft>
          <a:spcPts val="1200"/>
        </a:spcAft>
        <a:buClr>
          <a:schemeClr val="accent1"/>
        </a:buClr>
        <a:buFont typeface="Arial" charset="0"/>
        <a:buChar char="•"/>
        <a:defRPr sz="2300" kern="1200">
          <a:solidFill>
            <a:srgbClr val="595959"/>
          </a:solidFill>
          <a:latin typeface="+mn-lt"/>
          <a:ea typeface="ヒラギノ角ゴ Pro W3" charset="-128"/>
          <a:cs typeface="+mn-cs"/>
        </a:defRPr>
      </a:lvl3pPr>
      <a:lvl4pPr marL="1143000" indent="-287338" algn="l" defTabSz="457200" rtl="0" eaLnBrk="1" fontAlgn="base" hangingPunct="1">
        <a:spcBef>
          <a:spcPct val="0"/>
        </a:spcBef>
        <a:spcAft>
          <a:spcPts val="1200"/>
        </a:spcAft>
        <a:buClr>
          <a:schemeClr val="accent1"/>
        </a:buClr>
        <a:buFont typeface="Arial"/>
        <a:buChar char="•"/>
        <a:defRPr sz="2200" kern="1200">
          <a:solidFill>
            <a:srgbClr val="595959"/>
          </a:solidFill>
          <a:latin typeface="+mn-lt"/>
          <a:ea typeface="ヒラギノ角ゴ Pro W3" charset="-128"/>
          <a:cs typeface="+mn-cs"/>
        </a:defRPr>
      </a:lvl4pPr>
      <a:lvl5pPr marL="1430338" indent="-287338" algn="l" defTabSz="457200" rtl="0" eaLnBrk="1" fontAlgn="base" hangingPunct="1">
        <a:spcBef>
          <a:spcPct val="0"/>
        </a:spcBef>
        <a:spcAft>
          <a:spcPts val="1200"/>
        </a:spcAft>
        <a:buClr>
          <a:schemeClr val="accent1"/>
        </a:buClr>
        <a:buFont typeface="Arial" charset="0"/>
        <a:buChar char="•"/>
        <a:defRPr sz="2100" kern="1200">
          <a:solidFill>
            <a:srgbClr val="595959"/>
          </a:solidFill>
          <a:latin typeface="+mn-lt"/>
          <a:ea typeface="ヒラギノ角ゴ Pro W3"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3.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3.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3.xml"/><Relationship Id="rId5" Type="http://schemas.openxmlformats.org/officeDocument/2006/relationships/image" Target="../media/image24.png"/><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3.xml"/><Relationship Id="rId4" Type="http://schemas.openxmlformats.org/officeDocument/2006/relationships/image" Target="../media/image29.png"/></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3.xml"/><Relationship Id="rId5" Type="http://schemas.openxmlformats.org/officeDocument/2006/relationships/image" Target="../media/image36.png"/><Relationship Id="rId4" Type="http://schemas.openxmlformats.org/officeDocument/2006/relationships/image" Target="../media/image35.png"/></Relationships>
</file>

<file path=ppt/slides/_rels/slide1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hyperlink" Target="mailto:shabnam.fardanesh@hq.doe.gov" TargetMode="Externa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hyperlink" Target="https://uscode.house.gov/view.xhtml?hl=false&amp;edition=prelim&amp;req=granuleid%3AUSC-2012-title42-section15852&amp;f=treesort&amp;fq=true&amp;num=0" TargetMode="Externa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54D52-7FFD-32C9-F8D0-4EF04DE2DC94}"/>
              </a:ext>
            </a:extLst>
          </p:cNvPr>
          <p:cNvSpPr>
            <a:spLocks noGrp="1"/>
          </p:cNvSpPr>
          <p:nvPr>
            <p:ph type="ctrTitle"/>
          </p:nvPr>
        </p:nvSpPr>
        <p:spPr/>
        <p:txBody>
          <a:bodyPr lIns="91440" tIns="45720" rIns="91440" bIns="45720" anchor="b"/>
          <a:lstStyle/>
          <a:p>
            <a:pPr>
              <a:spcBef>
                <a:spcPct val="20000"/>
              </a:spcBef>
            </a:pPr>
            <a:r>
              <a:rPr lang="en-US" sz="4800">
                <a:solidFill>
                  <a:schemeClr val="tx1">
                    <a:lumMod val="75000"/>
                    <a:lumOff val="25000"/>
                  </a:schemeClr>
                </a:solidFill>
                <a:latin typeface="+mj-lt"/>
                <a:ea typeface="ヒラギノ角ゴ Pro W3"/>
                <a:cs typeface="Arial Narrow"/>
              </a:rPr>
              <a:t>Annual </a:t>
            </a:r>
            <a:r>
              <a:rPr lang="en-US" sz="4800" b="1">
                <a:solidFill>
                  <a:schemeClr val="tx1">
                    <a:lumMod val="75000"/>
                    <a:lumOff val="25000"/>
                  </a:schemeClr>
                </a:solidFill>
                <a:latin typeface="+mj-lt"/>
                <a:ea typeface="ヒラギノ角ゴ Pro W3"/>
                <a:cs typeface="Arial Narrow"/>
              </a:rPr>
              <a:t>Sustainability </a:t>
            </a:r>
            <a:r>
              <a:rPr lang="en-US" sz="4800">
                <a:solidFill>
                  <a:schemeClr val="tx1">
                    <a:lumMod val="75000"/>
                    <a:lumOff val="25000"/>
                  </a:schemeClr>
                </a:solidFill>
                <a:latin typeface="+mj-lt"/>
                <a:ea typeface="ヒラギノ角ゴ Pro W3"/>
                <a:cs typeface="Arial Narrow"/>
              </a:rPr>
              <a:t>Reporting</a:t>
            </a:r>
            <a:r>
              <a:rPr lang="en-US" sz="4800" b="1">
                <a:solidFill>
                  <a:schemeClr val="tx1">
                    <a:lumMod val="75000"/>
                    <a:lumOff val="25000"/>
                  </a:schemeClr>
                </a:solidFill>
                <a:latin typeface="+mj-lt"/>
                <a:ea typeface="ヒラギノ角ゴ Pro W3"/>
                <a:cs typeface="Arial Narrow"/>
              </a:rPr>
              <a:t> Kick-Off</a:t>
            </a:r>
            <a:endParaRPr lang="en-US" sz="4800">
              <a:solidFill>
                <a:schemeClr val="tx1">
                  <a:lumMod val="75000"/>
                  <a:lumOff val="25000"/>
                </a:schemeClr>
              </a:solidFill>
              <a:ea typeface="ヒラギノ角ゴ Pro W3"/>
            </a:endParaRPr>
          </a:p>
        </p:txBody>
      </p:sp>
      <p:sp>
        <p:nvSpPr>
          <p:cNvPr id="3" name="Subtitle 2">
            <a:extLst>
              <a:ext uri="{FF2B5EF4-FFF2-40B4-BE49-F238E27FC236}">
                <a16:creationId xmlns:a16="http://schemas.microsoft.com/office/drawing/2014/main" id="{F1E3D022-7417-B585-AABB-4EB27AA26696}"/>
              </a:ext>
            </a:extLst>
          </p:cNvPr>
          <p:cNvSpPr>
            <a:spLocks noGrp="1"/>
          </p:cNvSpPr>
          <p:nvPr>
            <p:ph type="subTitle" idx="1"/>
          </p:nvPr>
        </p:nvSpPr>
        <p:spPr/>
        <p:txBody>
          <a:bodyPr lIns="91440" tIns="45720" rIns="91440" bIns="45720" anchor="t"/>
          <a:lstStyle/>
          <a:p>
            <a:r>
              <a:rPr lang="en-US">
                <a:solidFill>
                  <a:schemeClr val="tx1"/>
                </a:solidFill>
                <a:ea typeface="ヒラギノ角ゴ Pro W3"/>
              </a:rPr>
              <a:t>September 22, 2026</a:t>
            </a:r>
            <a:endParaRPr lang="en-US">
              <a:solidFill>
                <a:schemeClr val="tx1"/>
              </a:solidFill>
            </a:endParaRPr>
          </a:p>
        </p:txBody>
      </p:sp>
    </p:spTree>
    <p:extLst>
      <p:ext uri="{BB962C8B-B14F-4D97-AF65-F5344CB8AC3E}">
        <p14:creationId xmlns:p14="http://schemas.microsoft.com/office/powerpoint/2010/main" val="21294618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3055A-FDBC-1B6E-E4D8-7240DF8E366F}"/>
              </a:ext>
            </a:extLst>
          </p:cNvPr>
          <p:cNvSpPr>
            <a:spLocks noGrp="1"/>
          </p:cNvSpPr>
          <p:nvPr>
            <p:ph type="title"/>
          </p:nvPr>
        </p:nvSpPr>
        <p:spPr/>
        <p:txBody>
          <a:bodyPr/>
          <a:lstStyle/>
          <a:p>
            <a:r>
              <a:rPr lang="en-US"/>
              <a:t>Annual Reporting</a:t>
            </a:r>
          </a:p>
        </p:txBody>
      </p:sp>
      <p:sp>
        <p:nvSpPr>
          <p:cNvPr id="3" name="Content Placeholder 2">
            <a:extLst>
              <a:ext uri="{FF2B5EF4-FFF2-40B4-BE49-F238E27FC236}">
                <a16:creationId xmlns:a16="http://schemas.microsoft.com/office/drawing/2014/main" id="{16CEF1D3-38E2-FED8-62BD-B816AB0BD4C7}"/>
              </a:ext>
            </a:extLst>
          </p:cNvPr>
          <p:cNvSpPr>
            <a:spLocks noGrp="1"/>
          </p:cNvSpPr>
          <p:nvPr>
            <p:ph sz="quarter" idx="12"/>
          </p:nvPr>
        </p:nvSpPr>
        <p:spPr/>
        <p:txBody>
          <a:bodyPr vert="horz" lIns="0" tIns="0" rIns="0" bIns="0" anchor="t"/>
          <a:lstStyle/>
          <a:p>
            <a:pPr marL="575945" lvl="1">
              <a:buClr>
                <a:schemeClr val="accent1"/>
              </a:buClr>
            </a:pPr>
            <a:r>
              <a:rPr lang="en-US" sz="2400" spc="15" dirty="0">
                <a:solidFill>
                  <a:srgbClr val="3C4043"/>
                </a:solidFill>
                <a:ea typeface="Aptos" panose="020B0004020202020204" pitchFamily="34" charset="0"/>
                <a:cs typeface="Aptos" panose="020B0004020202020204" pitchFamily="34" charset="0"/>
              </a:rPr>
              <a:t>Sites are required to use the Energy and Water Dashboard to report data and narratives to meet statutory energy and water requirements. </a:t>
            </a:r>
          </a:p>
          <a:p>
            <a:pPr marL="575945" lvl="1">
              <a:buClr>
                <a:schemeClr val="accent1"/>
              </a:buClr>
            </a:pPr>
            <a:r>
              <a:rPr lang="en-US" sz="2400" spc="15" dirty="0">
                <a:solidFill>
                  <a:srgbClr val="3C4043"/>
                </a:solidFill>
                <a:ea typeface="Aptos" panose="020B0004020202020204" pitchFamily="34" charset="0"/>
                <a:cs typeface="Aptos" panose="020B0004020202020204" pitchFamily="34" charset="0"/>
              </a:rPr>
              <a:t>Site collected data and narratives from October 1, 2025 to September 30, 2026 are compiled to form DOE’s FY 2026 Annual Energy Report (AER). </a:t>
            </a:r>
          </a:p>
          <a:p>
            <a:pPr marL="575945" lvl="1">
              <a:buClr>
                <a:schemeClr val="accent1"/>
              </a:buClr>
            </a:pPr>
            <a:r>
              <a:rPr lang="en-US" sz="2400" spc="15" dirty="0">
                <a:solidFill>
                  <a:srgbClr val="3C4043"/>
                </a:solidFill>
                <a:latin typeface="+mj-lt"/>
                <a:ea typeface="Aptos" panose="020B0004020202020204" pitchFamily="34" charset="0"/>
                <a:cs typeface="Aptos" panose="020B0004020202020204" pitchFamily="34" charset="0"/>
              </a:rPr>
              <a:t>Site Energy and Water narrative instructions have been distributed to Programs and are posted to the Dashboard. Like the previous year, sites only need to provide a supporting narrative description if their data changes by 5% from the previous year. </a:t>
            </a:r>
          </a:p>
          <a:p>
            <a:pPr marL="575945" lvl="1">
              <a:buClr>
                <a:schemeClr val="accent1"/>
              </a:buClr>
            </a:pPr>
            <a:r>
              <a:rPr lang="en-US" sz="2400" spc="15" dirty="0">
                <a:solidFill>
                  <a:srgbClr val="3C4043"/>
                </a:solidFill>
                <a:latin typeface="+mj-lt"/>
                <a:ea typeface="Aptos" panose="020B0004020202020204" pitchFamily="34" charset="0"/>
                <a:cs typeface="Aptos" panose="020B0004020202020204" pitchFamily="34" charset="0"/>
              </a:rPr>
              <a:t>Key sections of the Dashboard User Guide have been updated and are posted on the Dashboard homepage and within the </a:t>
            </a:r>
            <a:r>
              <a:rPr lang="en-US" sz="2400" i="1" spc="15" dirty="0">
                <a:solidFill>
                  <a:srgbClr val="3C4043"/>
                </a:solidFill>
                <a:latin typeface="+mj-lt"/>
                <a:ea typeface="Aptos" panose="020B0004020202020204" pitchFamily="34" charset="0"/>
                <a:cs typeface="Aptos" panose="020B0004020202020204" pitchFamily="34" charset="0"/>
              </a:rPr>
              <a:t>Supporting Resources </a:t>
            </a:r>
            <a:r>
              <a:rPr lang="en-US" sz="2400" spc="15" dirty="0">
                <a:solidFill>
                  <a:srgbClr val="3C4043"/>
                </a:solidFill>
                <a:latin typeface="+mj-lt"/>
                <a:ea typeface="Aptos" panose="020B0004020202020204" pitchFamily="34" charset="0"/>
                <a:cs typeface="Aptos" panose="020B0004020202020204" pitchFamily="34" charset="0"/>
              </a:rPr>
              <a:t>module. </a:t>
            </a:r>
            <a:endParaRPr lang="en-US" sz="2400" spc="15" dirty="0">
              <a:solidFill>
                <a:srgbClr val="3C4043"/>
              </a:solidFill>
              <a:effectLst/>
              <a:latin typeface="+mj-lt"/>
              <a:ea typeface="Aptos" panose="020B0004020202020204" pitchFamily="34" charset="0"/>
              <a:cs typeface="Aptos" panose="020B0004020202020204" pitchFamily="34" charset="0"/>
            </a:endParaRPr>
          </a:p>
          <a:p>
            <a:pPr lvl="2">
              <a:buClr>
                <a:schemeClr val="accent1"/>
              </a:buClr>
              <a:buSzPct val="75000"/>
              <a:buFont typeface="Arial" panose="020B0604020202020204" pitchFamily="34" charset="0"/>
              <a:buChar char="•"/>
            </a:pPr>
            <a:endParaRPr lang="en-US" sz="2000" spc="15" dirty="0">
              <a:solidFill>
                <a:srgbClr val="3C4043"/>
              </a:solidFill>
              <a:latin typeface="+mj-lt"/>
              <a:ea typeface="Aptos" panose="020B0004020202020204" pitchFamily="34" charset="0"/>
              <a:cs typeface="Aptos" panose="020B0004020202020204" pitchFamily="34" charset="0"/>
            </a:endParaRPr>
          </a:p>
          <a:p>
            <a:pPr lvl="2">
              <a:buFont typeface="Courier New" panose="02070309020205020404" pitchFamily="49" charset="0"/>
              <a:buChar char="o"/>
            </a:pPr>
            <a:endParaRPr lang="en-US" sz="2000" spc="15" dirty="0">
              <a:solidFill>
                <a:srgbClr val="3C4043"/>
              </a:solidFill>
              <a:latin typeface="+mj-lt"/>
              <a:ea typeface="Aptos" panose="020B0004020202020204" pitchFamily="34" charset="0"/>
              <a:cs typeface="Aptos" panose="020B0004020202020204" pitchFamily="34" charset="0"/>
            </a:endParaRPr>
          </a:p>
          <a:p>
            <a:pPr lvl="2">
              <a:buFont typeface="Courier New" panose="02070309020205020404" pitchFamily="49" charset="0"/>
              <a:buChar char="o"/>
            </a:pPr>
            <a:endParaRPr lang="en-US" sz="2000" spc="15" dirty="0">
              <a:solidFill>
                <a:srgbClr val="3C4043"/>
              </a:solidFill>
              <a:latin typeface="+mj-lt"/>
              <a:ea typeface="Aptos" panose="020B0004020202020204" pitchFamily="34" charset="0"/>
              <a:cs typeface="Aptos" panose="020B0004020202020204" pitchFamily="34" charset="0"/>
            </a:endParaRPr>
          </a:p>
          <a:p>
            <a:pPr lvl="2">
              <a:buFont typeface="Courier New" panose="02070309020205020404" pitchFamily="49" charset="0"/>
              <a:buChar char="o"/>
            </a:pPr>
            <a:endParaRPr lang="en-US" sz="2000" spc="15" dirty="0">
              <a:solidFill>
                <a:srgbClr val="3C4043"/>
              </a:solidFill>
              <a:latin typeface="+mj-lt"/>
              <a:ea typeface="Aptos" panose="020B0004020202020204" pitchFamily="34" charset="0"/>
              <a:cs typeface="Aptos" panose="020B0004020202020204" pitchFamily="34" charset="0"/>
            </a:endParaRPr>
          </a:p>
          <a:p>
            <a:endParaRPr lang="en-US" dirty="0"/>
          </a:p>
        </p:txBody>
      </p:sp>
    </p:spTree>
    <p:extLst>
      <p:ext uri="{BB962C8B-B14F-4D97-AF65-F5344CB8AC3E}">
        <p14:creationId xmlns:p14="http://schemas.microsoft.com/office/powerpoint/2010/main" val="503232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8FCDB4-038B-1C5A-B2E3-99B55802C22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05B78D-2281-E546-0A2D-0341442D6EF9}"/>
              </a:ext>
            </a:extLst>
          </p:cNvPr>
          <p:cNvSpPr>
            <a:spLocks noGrp="1"/>
          </p:cNvSpPr>
          <p:nvPr>
            <p:ph type="title"/>
          </p:nvPr>
        </p:nvSpPr>
        <p:spPr/>
        <p:txBody>
          <a:bodyPr/>
          <a:lstStyle/>
          <a:p>
            <a:r>
              <a:rPr lang="en-US"/>
              <a:t>Key FY27 Reporting Dates</a:t>
            </a:r>
          </a:p>
        </p:txBody>
      </p:sp>
      <p:sp>
        <p:nvSpPr>
          <p:cNvPr id="3" name="Content Placeholder 2">
            <a:extLst>
              <a:ext uri="{FF2B5EF4-FFF2-40B4-BE49-F238E27FC236}">
                <a16:creationId xmlns:a16="http://schemas.microsoft.com/office/drawing/2014/main" id="{A4449C3D-3882-2A1B-B802-4BC7A64F4CD2}"/>
              </a:ext>
            </a:extLst>
          </p:cNvPr>
          <p:cNvSpPr>
            <a:spLocks noGrp="1"/>
          </p:cNvSpPr>
          <p:nvPr>
            <p:ph sz="quarter" idx="12"/>
          </p:nvPr>
        </p:nvSpPr>
        <p:spPr>
          <a:xfrm>
            <a:off x="609600" y="1295400"/>
            <a:ext cx="11125200" cy="5257800"/>
          </a:xfrm>
        </p:spPr>
        <p:txBody>
          <a:bodyPr/>
          <a:lstStyle/>
          <a:p>
            <a:pPr marL="287338" lvl="1" indent="0">
              <a:spcBef>
                <a:spcPts val="0"/>
              </a:spcBef>
              <a:spcAft>
                <a:spcPts val="0"/>
              </a:spcAft>
              <a:buClr>
                <a:schemeClr val="accent1"/>
              </a:buClr>
              <a:buNone/>
            </a:pPr>
            <a:endParaRPr lang="en-US" sz="1400"/>
          </a:p>
          <a:p>
            <a:pPr lvl="1">
              <a:spcBef>
                <a:spcPts val="0"/>
              </a:spcBef>
              <a:spcAft>
                <a:spcPts val="0"/>
              </a:spcAft>
              <a:buClr>
                <a:schemeClr val="accent1"/>
              </a:buClr>
              <a:buFont typeface="Wingdings" panose="05000000000000000000" pitchFamily="2" charset="2"/>
              <a:buChar char="§"/>
            </a:pPr>
            <a:endParaRPr lang="en-US" sz="1600"/>
          </a:p>
          <a:p>
            <a:pPr lvl="2">
              <a:spcBef>
                <a:spcPts val="0"/>
              </a:spcBef>
              <a:spcAft>
                <a:spcPts val="0"/>
              </a:spcAft>
              <a:buClr>
                <a:schemeClr val="accent1"/>
              </a:buClr>
              <a:buFont typeface="Wingdings" panose="05000000000000000000" pitchFamily="2" charset="2"/>
              <a:buChar char="§"/>
            </a:pPr>
            <a:endParaRPr lang="en-US" sz="1400"/>
          </a:p>
          <a:p>
            <a:pPr lvl="1">
              <a:spcBef>
                <a:spcPts val="0"/>
              </a:spcBef>
              <a:spcAft>
                <a:spcPts val="0"/>
              </a:spcAft>
              <a:buClr>
                <a:schemeClr val="accent1"/>
              </a:buClr>
            </a:pPr>
            <a:endParaRPr lang="en-US" sz="1600"/>
          </a:p>
          <a:p>
            <a:pPr marL="0" indent="0">
              <a:buNone/>
            </a:pPr>
            <a:endParaRPr lang="en-US"/>
          </a:p>
        </p:txBody>
      </p:sp>
      <p:graphicFrame>
        <p:nvGraphicFramePr>
          <p:cNvPr id="4" name="Table 3">
            <a:extLst>
              <a:ext uri="{FF2B5EF4-FFF2-40B4-BE49-F238E27FC236}">
                <a16:creationId xmlns:a16="http://schemas.microsoft.com/office/drawing/2014/main" id="{1094936F-D7DA-6135-7ADF-7CC1D9BA62E3}"/>
              </a:ext>
            </a:extLst>
          </p:cNvPr>
          <p:cNvGraphicFramePr>
            <a:graphicFrameLocks noGrp="1"/>
          </p:cNvGraphicFramePr>
          <p:nvPr>
            <p:extLst>
              <p:ext uri="{D42A27DB-BD31-4B8C-83A1-F6EECF244321}">
                <p14:modId xmlns:p14="http://schemas.microsoft.com/office/powerpoint/2010/main" val="4094153363"/>
              </p:ext>
            </p:extLst>
          </p:nvPr>
        </p:nvGraphicFramePr>
        <p:xfrm>
          <a:off x="225181" y="1295400"/>
          <a:ext cx="11849061" cy="5485600"/>
        </p:xfrm>
        <a:graphic>
          <a:graphicData uri="http://schemas.openxmlformats.org/drawingml/2006/table">
            <a:tbl>
              <a:tblPr firstRow="1" bandRow="1">
                <a:tableStyleId>{5C22544A-7EE6-4342-B048-85BDC9FD1C3A}</a:tableStyleId>
              </a:tblPr>
              <a:tblGrid>
                <a:gridCol w="1398827">
                  <a:extLst>
                    <a:ext uri="{9D8B030D-6E8A-4147-A177-3AD203B41FA5}">
                      <a16:colId xmlns:a16="http://schemas.microsoft.com/office/drawing/2014/main" val="2112721816"/>
                    </a:ext>
                  </a:extLst>
                </a:gridCol>
                <a:gridCol w="3748891">
                  <a:extLst>
                    <a:ext uri="{9D8B030D-6E8A-4147-A177-3AD203B41FA5}">
                      <a16:colId xmlns:a16="http://schemas.microsoft.com/office/drawing/2014/main" val="2944794619"/>
                    </a:ext>
                  </a:extLst>
                </a:gridCol>
                <a:gridCol w="6701343">
                  <a:extLst>
                    <a:ext uri="{9D8B030D-6E8A-4147-A177-3AD203B41FA5}">
                      <a16:colId xmlns:a16="http://schemas.microsoft.com/office/drawing/2014/main" val="4201653022"/>
                    </a:ext>
                  </a:extLst>
                </a:gridCol>
              </a:tblGrid>
              <a:tr h="317355">
                <a:tc>
                  <a:txBody>
                    <a:bodyPr/>
                    <a:lstStyle/>
                    <a:p>
                      <a:pPr algn="ctr"/>
                      <a:r>
                        <a:rPr lang="en-US" sz="1400" dirty="0"/>
                        <a:t>Date</a:t>
                      </a:r>
                    </a:p>
                  </a:txBody>
                  <a:tcPr/>
                </a:tc>
                <a:tc>
                  <a:txBody>
                    <a:bodyPr/>
                    <a:lstStyle/>
                    <a:p>
                      <a:pPr algn="ctr"/>
                      <a:r>
                        <a:rPr lang="en-US" sz="1400" dirty="0"/>
                        <a:t>Item Due</a:t>
                      </a:r>
                    </a:p>
                  </a:txBody>
                  <a:tcPr/>
                </a:tc>
                <a:tc>
                  <a:txBody>
                    <a:bodyPr/>
                    <a:lstStyle/>
                    <a:p>
                      <a:pPr algn="ctr"/>
                      <a:r>
                        <a:rPr lang="en-US" sz="1400" dirty="0"/>
                        <a:t>Corresponding Modules</a:t>
                      </a:r>
                    </a:p>
                  </a:txBody>
                  <a:tcPr/>
                </a:tc>
                <a:extLst>
                  <a:ext uri="{0D108BD9-81ED-4DB2-BD59-A6C34878D82A}">
                    <a16:rowId xmlns:a16="http://schemas.microsoft.com/office/drawing/2014/main" val="2359637301"/>
                  </a:ext>
                </a:extLst>
              </a:tr>
              <a:tr h="444296">
                <a:tc>
                  <a:txBody>
                    <a:bodyPr/>
                    <a:lstStyle/>
                    <a:p>
                      <a:r>
                        <a:rPr lang="en-US" sz="1100" b="1" dirty="0"/>
                        <a:t>October 2026 </a:t>
                      </a:r>
                      <a:endParaRPr lang="en-US" sz="1100"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100" dirty="0"/>
                        <a:t>FIMS facility information uploaded to the Dashboard</a:t>
                      </a:r>
                      <a:endParaRPr lang="en-US" sz="1100" b="1"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100" dirty="0"/>
                        <a:t>FIMS data feeds into the following modules: Facility Goal Category, Metering, Sustainable Buildings, New/Major Renovation Building Design, EISA S432 Evaluations </a:t>
                      </a:r>
                      <a:endParaRPr lang="en-US" sz="1100" b="1" dirty="0"/>
                    </a:p>
                  </a:txBody>
                  <a:tcPr/>
                </a:tc>
                <a:extLst>
                  <a:ext uri="{0D108BD9-81ED-4DB2-BD59-A6C34878D82A}">
                    <a16:rowId xmlns:a16="http://schemas.microsoft.com/office/drawing/2014/main" val="3637294748"/>
                  </a:ext>
                </a:extLst>
              </a:tr>
              <a:tr h="269751">
                <a:tc>
                  <a:txBody>
                    <a:bodyPr/>
                    <a:lstStyle/>
                    <a:p>
                      <a:r>
                        <a:rPr lang="en-US" sz="1100" b="1" dirty="0"/>
                        <a:t>October 23, 2026 </a:t>
                      </a:r>
                      <a:endParaRPr lang="en-US" sz="1100"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100" b="1" i="1" dirty="0">
                          <a:solidFill>
                            <a:schemeClr val="accent1"/>
                          </a:solidFill>
                        </a:rPr>
                        <a:t>Optional</a:t>
                      </a:r>
                      <a:r>
                        <a:rPr lang="en-US" sz="1100" b="1" dirty="0"/>
                        <a:t> </a:t>
                      </a:r>
                      <a:r>
                        <a:rPr lang="en-US" sz="1100" dirty="0"/>
                        <a:t>Biobased Product Purchases Workbook </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100" dirty="0"/>
                        <a:t>Upload workbooks to the Dashboard’s </a:t>
                      </a:r>
                      <a:r>
                        <a:rPr lang="en-US" sz="1100" i="1" dirty="0"/>
                        <a:t>Acquisition and Procurement</a:t>
                      </a:r>
                      <a:r>
                        <a:rPr lang="en-US" sz="1100" dirty="0"/>
                        <a:t> narrative section.</a:t>
                      </a:r>
                    </a:p>
                  </a:txBody>
                  <a:tcPr/>
                </a:tc>
                <a:extLst>
                  <a:ext uri="{0D108BD9-81ED-4DB2-BD59-A6C34878D82A}">
                    <a16:rowId xmlns:a16="http://schemas.microsoft.com/office/drawing/2014/main" val="908954517"/>
                  </a:ext>
                </a:extLst>
              </a:tr>
              <a:tr h="2486761">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100" b="1" dirty="0"/>
                        <a:t>November 20, 2026 </a:t>
                      </a:r>
                    </a:p>
                    <a:p>
                      <a:endParaRPr lang="en-US" sz="1100"/>
                    </a:p>
                  </a:txBody>
                  <a:tcPr/>
                </a:tc>
                <a:tc>
                  <a:txBody>
                    <a:bodyPr/>
                    <a:lstStyle/>
                    <a:p>
                      <a:pPr>
                        <a:spcBef>
                          <a:spcPts val="1200"/>
                        </a:spcBef>
                        <a:buClr>
                          <a:schemeClr val="accent1"/>
                        </a:buClr>
                      </a:pPr>
                      <a:r>
                        <a:rPr lang="en-US" sz="1100" dirty="0"/>
                        <a:t>Dashboard data for required categories due. </a:t>
                      </a:r>
                    </a:p>
                  </a:txBody>
                  <a:tcPr/>
                </a:tc>
                <a:tc>
                  <a:txBody>
                    <a:bodyPr/>
                    <a:lstStyle/>
                    <a:p>
                      <a:pPr marL="171450" lvl="0" indent="-171450">
                        <a:spcBef>
                          <a:spcPts val="0"/>
                        </a:spcBef>
                        <a:spcAft>
                          <a:spcPts val="0"/>
                        </a:spcAft>
                        <a:buClr>
                          <a:schemeClr val="accent1"/>
                        </a:buClr>
                        <a:buFont typeface="Arial" panose="05000000000000000000" pitchFamily="2" charset="2"/>
                        <a:buChar char="•"/>
                      </a:pPr>
                      <a:r>
                        <a:rPr lang="en-US" sz="1100" dirty="0"/>
                        <a:t>Energy</a:t>
                      </a:r>
                    </a:p>
                    <a:p>
                      <a:pPr marL="171450" lvl="0" indent="-171450">
                        <a:spcBef>
                          <a:spcPts val="0"/>
                        </a:spcBef>
                        <a:spcAft>
                          <a:spcPts val="0"/>
                        </a:spcAft>
                        <a:buClr>
                          <a:schemeClr val="accent1"/>
                        </a:buClr>
                        <a:buFont typeface="Arial" panose="05000000000000000000" pitchFamily="2" charset="2"/>
                        <a:buChar char="•"/>
                      </a:pPr>
                      <a:r>
                        <a:rPr lang="en-US" sz="1100" dirty="0"/>
                        <a:t>Water</a:t>
                      </a:r>
                    </a:p>
                    <a:p>
                      <a:pPr marL="171450" lvl="0" indent="-171450">
                        <a:spcBef>
                          <a:spcPts val="0"/>
                        </a:spcBef>
                        <a:spcAft>
                          <a:spcPts val="0"/>
                        </a:spcAft>
                        <a:buClr>
                          <a:schemeClr val="accent1"/>
                        </a:buClr>
                        <a:buFont typeface="Arial" panose="05000000000000000000" pitchFamily="2" charset="2"/>
                        <a:buChar char="•"/>
                      </a:pPr>
                      <a:r>
                        <a:rPr lang="en-US" sz="1100" dirty="0"/>
                        <a:t>On-Site Renewable Generation Systems</a:t>
                      </a:r>
                    </a:p>
                    <a:p>
                      <a:pPr marL="171450" lvl="0" indent="-171450">
                        <a:spcBef>
                          <a:spcPts val="0"/>
                        </a:spcBef>
                        <a:spcAft>
                          <a:spcPts val="0"/>
                        </a:spcAft>
                        <a:buClr>
                          <a:schemeClr val="accent1"/>
                        </a:buClr>
                        <a:buFont typeface="Arial" panose="05000000000000000000" pitchFamily="2" charset="2"/>
                        <a:buChar char="•"/>
                      </a:pPr>
                      <a:r>
                        <a:rPr lang="en-US" sz="1100" dirty="0"/>
                        <a:t>Purchased Renewable Energy</a:t>
                      </a:r>
                    </a:p>
                    <a:p>
                      <a:pPr marL="171450" lvl="0" indent="-171450">
                        <a:spcBef>
                          <a:spcPts val="0"/>
                        </a:spcBef>
                        <a:spcAft>
                          <a:spcPts val="0"/>
                        </a:spcAft>
                        <a:buClr>
                          <a:schemeClr val="accent1"/>
                        </a:buClr>
                        <a:buFont typeface="Arial" panose="05000000000000000000" pitchFamily="2" charset="2"/>
                        <a:buChar char="•"/>
                      </a:pPr>
                      <a:r>
                        <a:rPr lang="en-US" sz="1100" dirty="0"/>
                        <a:t>Sustainable Buildings</a:t>
                      </a:r>
                    </a:p>
                    <a:p>
                      <a:pPr marL="171450" lvl="0" indent="-171450">
                        <a:spcBef>
                          <a:spcPts val="0"/>
                        </a:spcBef>
                        <a:spcAft>
                          <a:spcPts val="0"/>
                        </a:spcAft>
                        <a:buClr>
                          <a:schemeClr val="accent1"/>
                        </a:buClr>
                        <a:buFont typeface="Arial" panose="05000000000000000000" pitchFamily="2" charset="2"/>
                        <a:buChar char="•"/>
                      </a:pPr>
                      <a:r>
                        <a:rPr lang="en-US" sz="1100" dirty="0"/>
                        <a:t>Facility Goal Category – If you have excluded buildings, upload the Excluded building Self Certification letter to the </a:t>
                      </a:r>
                      <a:r>
                        <a:rPr lang="en-US" sz="1100" i="1" dirty="0"/>
                        <a:t>Completion Status </a:t>
                      </a:r>
                      <a:r>
                        <a:rPr lang="en-US" sz="1100" dirty="0"/>
                        <a:t>module. </a:t>
                      </a:r>
                    </a:p>
                    <a:p>
                      <a:pPr marL="171450" lvl="0" indent="-171450">
                        <a:spcBef>
                          <a:spcPts val="0"/>
                        </a:spcBef>
                        <a:spcAft>
                          <a:spcPts val="0"/>
                        </a:spcAft>
                        <a:buClr>
                          <a:schemeClr val="accent1"/>
                        </a:buClr>
                        <a:buFont typeface="Arial" panose="05000000000000000000" pitchFamily="2" charset="2"/>
                        <a:buChar char="•"/>
                      </a:pPr>
                      <a:r>
                        <a:rPr lang="en-US" sz="1100" dirty="0"/>
                        <a:t>Facility Metering Status </a:t>
                      </a:r>
                    </a:p>
                    <a:p>
                      <a:pPr marL="171450" lvl="0" indent="-171450">
                        <a:spcBef>
                          <a:spcPts val="0"/>
                        </a:spcBef>
                        <a:spcAft>
                          <a:spcPts val="0"/>
                        </a:spcAft>
                        <a:buClr>
                          <a:schemeClr val="accent1"/>
                        </a:buClr>
                        <a:buFont typeface="Arial" panose="05000000000000000000" pitchFamily="2" charset="2"/>
                        <a:buChar char="•"/>
                      </a:pPr>
                      <a:r>
                        <a:rPr lang="en-US" sz="1100" dirty="0"/>
                        <a:t>Appropriations/Direct Obligations</a:t>
                      </a:r>
                    </a:p>
                    <a:p>
                      <a:pPr marL="171450" lvl="0" indent="-171450">
                        <a:spcBef>
                          <a:spcPts val="0"/>
                        </a:spcBef>
                        <a:spcAft>
                          <a:spcPts val="0"/>
                        </a:spcAft>
                        <a:buClr>
                          <a:schemeClr val="accent1"/>
                        </a:buClr>
                        <a:buFont typeface="Arial" panose="05000000000000000000" pitchFamily="2" charset="2"/>
                        <a:buChar char="•"/>
                      </a:pPr>
                      <a:r>
                        <a:rPr lang="en-US" sz="1100" dirty="0"/>
                        <a:t>Training &amp; Education</a:t>
                      </a:r>
                    </a:p>
                    <a:p>
                      <a:pPr marL="171450" lvl="0" indent="-171450">
                        <a:spcBef>
                          <a:spcPts val="0"/>
                        </a:spcBef>
                        <a:spcAft>
                          <a:spcPts val="0"/>
                        </a:spcAft>
                        <a:buClr>
                          <a:schemeClr val="accent1"/>
                        </a:buClr>
                        <a:buFont typeface="Arial" panose="05000000000000000000" pitchFamily="2" charset="2"/>
                        <a:buChar char="•"/>
                      </a:pPr>
                      <a:r>
                        <a:rPr lang="en-US" sz="1100" dirty="0"/>
                        <a:t>Non-Fleet Vehicles and Equipment</a:t>
                      </a:r>
                    </a:p>
                    <a:p>
                      <a:pPr marL="171450" lvl="0" indent="-171450">
                        <a:spcBef>
                          <a:spcPts val="0"/>
                        </a:spcBef>
                        <a:spcAft>
                          <a:spcPts val="0"/>
                        </a:spcAft>
                        <a:buClr>
                          <a:schemeClr val="accent1"/>
                        </a:buClr>
                        <a:buFont typeface="Arial" panose="05000000000000000000" pitchFamily="2" charset="2"/>
                        <a:buChar char="•"/>
                      </a:pPr>
                      <a:r>
                        <a:rPr lang="en-US" sz="1100" dirty="0"/>
                        <a:t>Fugitives and Refrigerants</a:t>
                      </a:r>
                    </a:p>
                    <a:p>
                      <a:pPr marL="171450" lvl="0" indent="-171450">
                        <a:spcBef>
                          <a:spcPts val="0"/>
                        </a:spcBef>
                        <a:spcAft>
                          <a:spcPts val="0"/>
                        </a:spcAft>
                        <a:buClr>
                          <a:schemeClr val="accent1"/>
                        </a:buClr>
                        <a:buFont typeface="Arial" panose="05000000000000000000" pitchFamily="2" charset="2"/>
                        <a:buChar char="•"/>
                      </a:pPr>
                      <a:r>
                        <a:rPr lang="en-US" sz="1100" dirty="0"/>
                        <a:t>Municipal Solid Waste</a:t>
                      </a:r>
                    </a:p>
                    <a:p>
                      <a:pPr marL="171450" lvl="0" indent="-171450">
                        <a:spcBef>
                          <a:spcPts val="0"/>
                        </a:spcBef>
                        <a:spcAft>
                          <a:spcPts val="0"/>
                        </a:spcAft>
                        <a:buClr>
                          <a:schemeClr val="accent1"/>
                        </a:buClr>
                        <a:buFont typeface="Arial" panose="05000000000000000000" pitchFamily="2" charset="2"/>
                        <a:buChar char="•"/>
                      </a:pPr>
                      <a:r>
                        <a:rPr lang="en-US" sz="1100" dirty="0"/>
                        <a:t>Wastewater Treatment</a:t>
                      </a:r>
                    </a:p>
                  </a:txBody>
                  <a:tcPr/>
                </a:tc>
                <a:extLst>
                  <a:ext uri="{0D108BD9-81ED-4DB2-BD59-A6C34878D82A}">
                    <a16:rowId xmlns:a16="http://schemas.microsoft.com/office/drawing/2014/main" val="3110942215"/>
                  </a:ext>
                </a:extLst>
              </a:tr>
              <a:tr h="916993">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100" b="1" dirty="0"/>
                        <a:t>November 20, 2026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100" b="1"/>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100" dirty="0"/>
                        <a:t>Energy and Water Narratives due</a:t>
                      </a:r>
                      <a:endParaRPr lang="en-US" sz="1050"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100" dirty="0"/>
                        <a:t>The below narratives are due to the corresponding Narrative modules if data fluctuates by 5% from 2025:</a:t>
                      </a:r>
                      <a:endParaRPr lang="en-US" sz="1050" dirty="0"/>
                    </a:p>
                    <a:p>
                      <a:pPr marL="171450" lvl="0" indent="-171450">
                        <a:spcBef>
                          <a:spcPts val="0"/>
                        </a:spcBef>
                        <a:spcAft>
                          <a:spcPts val="0"/>
                        </a:spcAft>
                        <a:buClr>
                          <a:schemeClr val="accent1"/>
                        </a:buClr>
                        <a:buFont typeface="Arial" panose="05000000000000000000" pitchFamily="2" charset="2"/>
                        <a:buChar char="•"/>
                      </a:pPr>
                      <a:r>
                        <a:rPr lang="en-US" sz="1050" dirty="0"/>
                        <a:t>Energy Management </a:t>
                      </a:r>
                    </a:p>
                    <a:p>
                      <a:pPr marL="171450" lvl="0" indent="-171450">
                        <a:spcBef>
                          <a:spcPts val="0"/>
                        </a:spcBef>
                        <a:spcAft>
                          <a:spcPts val="0"/>
                        </a:spcAft>
                        <a:buClr>
                          <a:schemeClr val="accent1"/>
                        </a:buClr>
                        <a:buFont typeface="Arial" panose="05000000000000000000" pitchFamily="2" charset="2"/>
                        <a:buChar char="•"/>
                      </a:pPr>
                      <a:r>
                        <a:rPr lang="en-US" sz="1050" dirty="0"/>
                        <a:t>Water Management</a:t>
                      </a:r>
                    </a:p>
                    <a:p>
                      <a:pPr marL="171450" lvl="0" indent="-171450">
                        <a:spcBef>
                          <a:spcPts val="0"/>
                        </a:spcBef>
                        <a:spcAft>
                          <a:spcPts val="0"/>
                        </a:spcAft>
                        <a:buClr>
                          <a:schemeClr val="accent1"/>
                        </a:buClr>
                        <a:buFont typeface="Arial" panose="05000000000000000000" pitchFamily="2" charset="2"/>
                        <a:buChar char="•"/>
                      </a:pPr>
                      <a:r>
                        <a:rPr lang="en-US" sz="1050" dirty="0"/>
                        <a:t>Renewable Energy</a:t>
                      </a:r>
                    </a:p>
                    <a:p>
                      <a:pPr marL="171450" lvl="0" indent="-171450">
                        <a:spcBef>
                          <a:spcPts val="0"/>
                        </a:spcBef>
                        <a:spcAft>
                          <a:spcPts val="0"/>
                        </a:spcAft>
                        <a:buClr>
                          <a:schemeClr val="accent1"/>
                        </a:buClr>
                        <a:buFont typeface="Arial" panose="05000000000000000000" pitchFamily="2" charset="2"/>
                        <a:buChar char="•"/>
                      </a:pPr>
                      <a:r>
                        <a:rPr lang="en-US" sz="1050" dirty="0"/>
                        <a:t>Investments: Facilities &amp; Workforce</a:t>
                      </a:r>
                    </a:p>
                  </a:txBody>
                  <a:tcPr/>
                </a:tc>
                <a:extLst>
                  <a:ext uri="{0D108BD9-81ED-4DB2-BD59-A6C34878D82A}">
                    <a16:rowId xmlns:a16="http://schemas.microsoft.com/office/drawing/2014/main" val="939824605"/>
                  </a:ext>
                </a:extLst>
              </a:tr>
              <a:tr h="606148">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100" b="1" dirty="0"/>
                        <a:t>November 20, 2026 </a:t>
                      </a:r>
                    </a:p>
                  </a:txBody>
                  <a:tcPr/>
                </a:tc>
                <a:tc>
                  <a:txBody>
                    <a:bodyPr/>
                    <a:lstStyle/>
                    <a:p>
                      <a:pPr marL="0" marR="0" lvl="0" indent="0" algn="l" defTabSz="457200" rtl="0" eaLnBrk="1" fontAlgn="auto" latinLnBrk="0" hangingPunct="1">
                        <a:lnSpc>
                          <a:spcPct val="100000"/>
                        </a:lnSpc>
                        <a:spcBef>
                          <a:spcPts val="0"/>
                        </a:spcBef>
                        <a:spcAft>
                          <a:spcPts val="0"/>
                        </a:spcAft>
                        <a:buClrTx/>
                        <a:buSzTx/>
                        <a:buNone/>
                        <a:tabLst/>
                        <a:defRPr/>
                      </a:pPr>
                      <a:r>
                        <a:rPr lang="en-US" sz="1100" b="1" i="1" dirty="0">
                          <a:solidFill>
                            <a:schemeClr val="accent1"/>
                          </a:solidFill>
                        </a:rPr>
                        <a:t>Optional</a:t>
                      </a:r>
                      <a:r>
                        <a:rPr lang="en-US" sz="1100" b="0" i="0" dirty="0"/>
                        <a:t> Data Accuracy Self-Certification document</a:t>
                      </a:r>
                    </a:p>
                    <a:p>
                      <a:pPr marL="0" marR="0" lvl="0" indent="0" algn="l" defTabSz="457200" rtl="0" eaLnBrk="1" fontAlgn="auto" latinLnBrk="0" hangingPunct="1">
                        <a:lnSpc>
                          <a:spcPct val="100000"/>
                        </a:lnSpc>
                        <a:spcBef>
                          <a:spcPts val="0"/>
                        </a:spcBef>
                        <a:spcAft>
                          <a:spcPts val="0"/>
                        </a:spcAft>
                        <a:buClrTx/>
                        <a:buSzTx/>
                        <a:buNone/>
                        <a:tabLst/>
                        <a:defRPr/>
                      </a:pPr>
                      <a:r>
                        <a:rPr lang="en-US" sz="1100" b="1" i="1" dirty="0">
                          <a:solidFill>
                            <a:schemeClr val="accent1"/>
                          </a:solidFill>
                        </a:rPr>
                        <a:t>Optional</a:t>
                      </a:r>
                      <a:r>
                        <a:rPr lang="en-US" sz="1100" dirty="0"/>
                        <a:t> Sustainable Acquisition Contracts workbook.</a:t>
                      </a:r>
                      <a:endParaRPr lang="en-US" sz="1100" b="0" i="0" dirty="0"/>
                    </a:p>
                  </a:txBody>
                  <a:tcPr/>
                </a:tc>
                <a:tc>
                  <a:txBody>
                    <a:bodyPr/>
                    <a:lstStyle/>
                    <a:p>
                      <a:pPr marL="171450" marR="0" lvl="0" indent="-171450" algn="l" rtl="0" eaLnBrk="1" fontAlgn="auto" latinLnBrk="0" hangingPunct="1">
                        <a:lnSpc>
                          <a:spcPct val="100000"/>
                        </a:lnSpc>
                        <a:spcBef>
                          <a:spcPts val="0"/>
                        </a:spcBef>
                        <a:spcAft>
                          <a:spcPts val="0"/>
                        </a:spcAft>
                        <a:buClrTx/>
                        <a:buSzTx/>
                        <a:buFont typeface="Arial" panose="020B0604020202020204" pitchFamily="34" charset="0"/>
                        <a:buChar char="•"/>
                      </a:pPr>
                      <a:r>
                        <a:rPr lang="en-US" sz="1100" dirty="0"/>
                        <a:t>If you do not use the Dashboard approval process, upload the Data Accuracy Self-Certification document to the </a:t>
                      </a:r>
                      <a:r>
                        <a:rPr lang="en-US" sz="1100" i="1" dirty="0"/>
                        <a:t>Completion Status </a:t>
                      </a:r>
                      <a:r>
                        <a:rPr lang="en-US" sz="1100" i="0" dirty="0"/>
                        <a:t>module.</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t>Upload optional workbooks to the </a:t>
                      </a:r>
                      <a:r>
                        <a:rPr lang="en-US" sz="1100" i="1" dirty="0"/>
                        <a:t>Acquisition and Procurement </a:t>
                      </a:r>
                      <a:r>
                        <a:rPr lang="en-US" sz="1100" dirty="0"/>
                        <a:t>narrative section.</a:t>
                      </a:r>
                    </a:p>
                  </a:txBody>
                  <a:tcPr/>
                </a:tc>
                <a:extLst>
                  <a:ext uri="{0D108BD9-81ED-4DB2-BD59-A6C34878D82A}">
                    <a16:rowId xmlns:a16="http://schemas.microsoft.com/office/drawing/2014/main" val="2203925428"/>
                  </a:ext>
                </a:extLst>
              </a:tr>
              <a:tr h="444296">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100" b="1" dirty="0">
                          <a:solidFill>
                            <a:schemeClr val="tx1"/>
                          </a:solidFill>
                        </a:rPr>
                        <a:t>March 31, 2027</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100" dirty="0"/>
                        <a:t>EISA Evaluations, Efficiency &amp; Conservation Measures, and Benchmarking data.</a:t>
                      </a:r>
                    </a:p>
                  </a:txBody>
                  <a:tcPr/>
                </a:tc>
                <a:tc>
                  <a:txBody>
                    <a:bodyPr/>
                    <a:lstStyle/>
                    <a:p>
                      <a:pPr marL="0" marR="0" lvl="0" indent="0" algn="l" rtl="0" eaLnBrk="1" fontAlgn="auto" latinLnBrk="0" hangingPunct="1">
                        <a:lnSpc>
                          <a:spcPct val="100000"/>
                        </a:lnSpc>
                        <a:spcBef>
                          <a:spcPts val="0"/>
                        </a:spcBef>
                        <a:spcAft>
                          <a:spcPts val="0"/>
                        </a:spcAft>
                        <a:buClrTx/>
                        <a:buSzTx/>
                        <a:buFontTx/>
                        <a:buNone/>
                      </a:pPr>
                      <a:r>
                        <a:rPr lang="en-US" sz="1100" dirty="0"/>
                        <a:t>Report EISA Evaluations and Efficiency &amp; Conservation Measures to the corresponding modules. Benchmarking data due to Portfolio Manager. </a:t>
                      </a:r>
                    </a:p>
                  </a:txBody>
                  <a:tcPr/>
                </a:tc>
                <a:extLst>
                  <a:ext uri="{0D108BD9-81ED-4DB2-BD59-A6C34878D82A}">
                    <a16:rowId xmlns:a16="http://schemas.microsoft.com/office/drawing/2014/main" val="3379788928"/>
                  </a:ext>
                </a:extLst>
              </a:tr>
            </a:tbl>
          </a:graphicData>
        </a:graphic>
      </p:graphicFrame>
    </p:spTree>
    <p:extLst>
      <p:ext uri="{BB962C8B-B14F-4D97-AF65-F5344CB8AC3E}">
        <p14:creationId xmlns:p14="http://schemas.microsoft.com/office/powerpoint/2010/main" val="40804290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E311BD-95DA-62F0-F4E7-00915EA47A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C1B4567-599F-E6B9-878C-59692D737F45}"/>
              </a:ext>
            </a:extLst>
          </p:cNvPr>
          <p:cNvSpPr>
            <a:spLocks noGrp="1"/>
          </p:cNvSpPr>
          <p:nvPr>
            <p:ph type="title"/>
          </p:nvPr>
        </p:nvSpPr>
        <p:spPr/>
        <p:txBody>
          <a:bodyPr/>
          <a:lstStyle/>
          <a:p>
            <a:r>
              <a:rPr lang="en-US"/>
              <a:t>November 2026 Reporting Deadlines</a:t>
            </a:r>
          </a:p>
        </p:txBody>
      </p:sp>
      <p:sp>
        <p:nvSpPr>
          <p:cNvPr id="3" name="Content Placeholder 2">
            <a:extLst>
              <a:ext uri="{FF2B5EF4-FFF2-40B4-BE49-F238E27FC236}">
                <a16:creationId xmlns:a16="http://schemas.microsoft.com/office/drawing/2014/main" id="{BC8676AB-0707-F568-E3DB-E1269B3D577A}"/>
              </a:ext>
            </a:extLst>
          </p:cNvPr>
          <p:cNvSpPr>
            <a:spLocks noGrp="1"/>
          </p:cNvSpPr>
          <p:nvPr>
            <p:ph sz="quarter" idx="12"/>
          </p:nvPr>
        </p:nvSpPr>
        <p:spPr>
          <a:xfrm>
            <a:off x="457200" y="1295400"/>
            <a:ext cx="11379200" cy="4876800"/>
          </a:xfrm>
        </p:spPr>
        <p:txBody>
          <a:bodyPr/>
          <a:lstStyle/>
          <a:p>
            <a:r>
              <a:rPr lang="en-US"/>
              <a:t>The highlighted modules are due on November 20, 2026.  </a:t>
            </a:r>
          </a:p>
        </p:txBody>
      </p:sp>
      <p:pic>
        <p:nvPicPr>
          <p:cNvPr id="5" name="Picture 4">
            <a:extLst>
              <a:ext uri="{FF2B5EF4-FFF2-40B4-BE49-F238E27FC236}">
                <a16:creationId xmlns:a16="http://schemas.microsoft.com/office/drawing/2014/main" id="{65B43E61-7179-4427-59F7-2ACD3ED322B1}"/>
              </a:ext>
            </a:extLst>
          </p:cNvPr>
          <p:cNvPicPr>
            <a:picLocks noChangeAspect="1"/>
          </p:cNvPicPr>
          <p:nvPr/>
        </p:nvPicPr>
        <p:blipFill>
          <a:blip r:embed="rId2"/>
          <a:stretch>
            <a:fillRect/>
          </a:stretch>
        </p:blipFill>
        <p:spPr>
          <a:xfrm>
            <a:off x="1219200" y="1752600"/>
            <a:ext cx="9220200" cy="4645877"/>
          </a:xfrm>
          <a:prstGeom prst="rect">
            <a:avLst/>
          </a:prstGeom>
        </p:spPr>
      </p:pic>
    </p:spTree>
    <p:extLst>
      <p:ext uri="{BB962C8B-B14F-4D97-AF65-F5344CB8AC3E}">
        <p14:creationId xmlns:p14="http://schemas.microsoft.com/office/powerpoint/2010/main" val="16099303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28BA7-CCC0-A253-B2BA-AD2AA0B5A959}"/>
              </a:ext>
            </a:extLst>
          </p:cNvPr>
          <p:cNvSpPr>
            <a:spLocks noGrp="1"/>
          </p:cNvSpPr>
          <p:nvPr>
            <p:ph type="title"/>
          </p:nvPr>
        </p:nvSpPr>
        <p:spPr/>
        <p:txBody>
          <a:bodyPr/>
          <a:lstStyle/>
          <a:p>
            <a:r>
              <a:rPr lang="en-US"/>
              <a:t>March 2027 Reporting Deadlines</a:t>
            </a:r>
          </a:p>
        </p:txBody>
      </p:sp>
      <p:sp>
        <p:nvSpPr>
          <p:cNvPr id="3" name="Content Placeholder 2">
            <a:extLst>
              <a:ext uri="{FF2B5EF4-FFF2-40B4-BE49-F238E27FC236}">
                <a16:creationId xmlns:a16="http://schemas.microsoft.com/office/drawing/2014/main" id="{AE50A41D-5C7C-F233-42F8-2D8A6BEAF7CF}"/>
              </a:ext>
            </a:extLst>
          </p:cNvPr>
          <p:cNvSpPr>
            <a:spLocks noGrp="1"/>
          </p:cNvSpPr>
          <p:nvPr>
            <p:ph sz="quarter" idx="12"/>
          </p:nvPr>
        </p:nvSpPr>
        <p:spPr>
          <a:xfrm>
            <a:off x="514440" y="1355436"/>
            <a:ext cx="6191160" cy="4876800"/>
          </a:xfrm>
        </p:spPr>
        <p:txBody>
          <a:bodyPr vert="horz" lIns="0" tIns="0" rIns="0" bIns="0" anchor="t"/>
          <a:lstStyle/>
          <a:p>
            <a:pPr marL="287020" indent="-287020"/>
            <a:r>
              <a:rPr lang="en-US" dirty="0">
                <a:ea typeface="ヒラギノ角ゴ Pro W3"/>
              </a:rPr>
              <a:t>The highlighted modules are due on March 31, 2027. </a:t>
            </a:r>
          </a:p>
          <a:p>
            <a:pPr marL="287020" indent="-287020"/>
            <a:r>
              <a:rPr lang="en-US" dirty="0">
                <a:ea typeface="ヒラギノ角ゴ Pro W3"/>
              </a:rPr>
              <a:t>These modules capture annual data rather than fiscal year data. Before sites can report on these modules, the reporting year needs to role over to 2027. This happens in January 2027. </a:t>
            </a:r>
          </a:p>
          <a:p>
            <a:pPr marL="287020" indent="-287020"/>
            <a:r>
              <a:rPr lang="en-US" dirty="0">
                <a:ea typeface="ヒラギノ角ゴ Pro W3"/>
              </a:rPr>
              <a:t>Data reported to the highlighted categories are not used to formulate the AER but instead inform EISA S432 reporting which is due to FEMP’s Compliance Tracking System in June 2027. </a:t>
            </a:r>
          </a:p>
        </p:txBody>
      </p:sp>
      <p:pic>
        <p:nvPicPr>
          <p:cNvPr id="5" name="Picture 4">
            <a:extLst>
              <a:ext uri="{FF2B5EF4-FFF2-40B4-BE49-F238E27FC236}">
                <a16:creationId xmlns:a16="http://schemas.microsoft.com/office/drawing/2014/main" id="{DA88D61B-1FD9-0B5B-4960-A2D6FAC0A6B3}"/>
              </a:ext>
            </a:extLst>
          </p:cNvPr>
          <p:cNvPicPr>
            <a:picLocks noChangeAspect="1"/>
          </p:cNvPicPr>
          <p:nvPr/>
        </p:nvPicPr>
        <p:blipFill>
          <a:blip r:embed="rId2"/>
          <a:srcRect r="50556"/>
          <a:stretch>
            <a:fillRect/>
          </a:stretch>
        </p:blipFill>
        <p:spPr>
          <a:xfrm>
            <a:off x="7172309" y="1339487"/>
            <a:ext cx="4521200" cy="4607481"/>
          </a:xfrm>
          <a:prstGeom prst="rect">
            <a:avLst/>
          </a:prstGeom>
        </p:spPr>
      </p:pic>
    </p:spTree>
    <p:extLst>
      <p:ext uri="{BB962C8B-B14F-4D97-AF65-F5344CB8AC3E}">
        <p14:creationId xmlns:p14="http://schemas.microsoft.com/office/powerpoint/2010/main" val="33015349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1F5BC-CBCC-76D5-7A9F-59BF3C5EAE2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387717F-1037-4A00-FCB1-574D3791BA85}"/>
              </a:ext>
            </a:extLst>
          </p:cNvPr>
          <p:cNvSpPr>
            <a:spLocks noGrp="1"/>
          </p:cNvSpPr>
          <p:nvPr>
            <p:ph type="title"/>
          </p:nvPr>
        </p:nvSpPr>
        <p:spPr>
          <a:xfrm>
            <a:off x="406400" y="378378"/>
            <a:ext cx="11557000" cy="685800"/>
          </a:xfrm>
        </p:spPr>
        <p:txBody>
          <a:bodyPr/>
          <a:lstStyle/>
          <a:p>
            <a:r>
              <a:rPr lang="en-US"/>
              <a:t>Data Entry – Optional Categories </a:t>
            </a:r>
          </a:p>
        </p:txBody>
      </p:sp>
      <p:sp>
        <p:nvSpPr>
          <p:cNvPr id="8" name="TextBox 7">
            <a:extLst>
              <a:ext uri="{FF2B5EF4-FFF2-40B4-BE49-F238E27FC236}">
                <a16:creationId xmlns:a16="http://schemas.microsoft.com/office/drawing/2014/main" id="{F93C9EF0-5592-FDC2-C68D-EDEE56ABBCC9}"/>
              </a:ext>
            </a:extLst>
          </p:cNvPr>
          <p:cNvSpPr txBox="1"/>
          <p:nvPr/>
        </p:nvSpPr>
        <p:spPr>
          <a:xfrm>
            <a:off x="196850" y="1531737"/>
            <a:ext cx="5998633" cy="6924973"/>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sz="2000" dirty="0">
                <a:latin typeface="Arial"/>
                <a:ea typeface="ヒラギノ角ゴ Pro W3"/>
              </a:rPr>
              <a:t>There are several optional categories indicated by “(Optional)”. </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latin typeface="Arial"/>
                <a:ea typeface="ヒラギノ角ゴ Pro W3"/>
              </a:rPr>
              <a:t>The </a:t>
            </a:r>
            <a:r>
              <a:rPr lang="en-US" sz="2000" i="1" dirty="0">
                <a:latin typeface="Arial"/>
                <a:ea typeface="ヒラギノ角ゴ Pro W3"/>
              </a:rPr>
              <a:t>Sustainable Buildings </a:t>
            </a:r>
            <a:r>
              <a:rPr lang="en-US" sz="2000" dirty="0">
                <a:latin typeface="Arial"/>
                <a:ea typeface="ヒラギノ角ゴ Pro W3"/>
              </a:rPr>
              <a:t>module only requires updates if the Dashboard data does not match FIMS. The data in FIMS is the source of truth for Sustainable Buildings data, and data from FIMS is reported out to GSA. </a:t>
            </a:r>
          </a:p>
          <a:p>
            <a:pPr marL="285750" indent="-285750">
              <a:buFont typeface="Arial" panose="020B0604020202020204" pitchFamily="34" charset="0"/>
              <a:buChar char="•"/>
            </a:pPr>
            <a:endParaRPr lang="en-US" sz="2000" dirty="0"/>
          </a:p>
          <a:p>
            <a:pPr marL="742950" lvl="1"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latin typeface="Arial"/>
                <a:ea typeface="ヒラギノ角ゴ Pro W3"/>
              </a:rPr>
              <a:t>Site-Level Policy Tracker sections provide a space for sites to add policies. This information is not required.</a:t>
            </a:r>
          </a:p>
          <a:p>
            <a:pPr marL="742950" lvl="1" indent="-285750">
              <a:buFont typeface="Arial" panose="020B0604020202020204" pitchFamily="34" charset="0"/>
              <a:buChar char="•"/>
            </a:pPr>
            <a:endParaRPr lang="en-US" sz="2000"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742950" lvl="1" indent="-285750">
              <a:buFont typeface="Arial" panose="020B0604020202020204" pitchFamily="34" charset="0"/>
              <a:buChar char="•"/>
            </a:pPr>
            <a:endParaRPr lang="en-US" dirty="0"/>
          </a:p>
        </p:txBody>
      </p:sp>
      <p:pic>
        <p:nvPicPr>
          <p:cNvPr id="18" name="Picture 17">
            <a:extLst>
              <a:ext uri="{FF2B5EF4-FFF2-40B4-BE49-F238E27FC236}">
                <a16:creationId xmlns:a16="http://schemas.microsoft.com/office/drawing/2014/main" id="{FC4AFB4E-D1E5-AFEC-FA30-90253D59CA05}"/>
              </a:ext>
            </a:extLst>
          </p:cNvPr>
          <p:cNvPicPr>
            <a:picLocks noChangeAspect="1"/>
          </p:cNvPicPr>
          <p:nvPr/>
        </p:nvPicPr>
        <p:blipFill>
          <a:blip r:embed="rId2"/>
          <a:srcRect r="1439"/>
          <a:stretch>
            <a:fillRect/>
          </a:stretch>
        </p:blipFill>
        <p:spPr>
          <a:xfrm>
            <a:off x="6418563" y="1527169"/>
            <a:ext cx="5553599" cy="898749"/>
          </a:xfrm>
          <a:prstGeom prst="rect">
            <a:avLst/>
          </a:prstGeom>
        </p:spPr>
      </p:pic>
      <p:pic>
        <p:nvPicPr>
          <p:cNvPr id="20" name="Picture 19">
            <a:extLst>
              <a:ext uri="{FF2B5EF4-FFF2-40B4-BE49-F238E27FC236}">
                <a16:creationId xmlns:a16="http://schemas.microsoft.com/office/drawing/2014/main" id="{976F1318-6982-D110-1440-7C32DA3E7886}"/>
              </a:ext>
            </a:extLst>
          </p:cNvPr>
          <p:cNvPicPr>
            <a:picLocks noChangeAspect="1"/>
          </p:cNvPicPr>
          <p:nvPr/>
        </p:nvPicPr>
        <p:blipFill>
          <a:blip r:embed="rId3"/>
          <a:srcRect r="2099"/>
          <a:stretch>
            <a:fillRect/>
          </a:stretch>
        </p:blipFill>
        <p:spPr>
          <a:xfrm>
            <a:off x="6439434" y="4533900"/>
            <a:ext cx="5504128" cy="1107779"/>
          </a:xfrm>
          <a:prstGeom prst="rect">
            <a:avLst/>
          </a:prstGeom>
        </p:spPr>
      </p:pic>
      <p:pic>
        <p:nvPicPr>
          <p:cNvPr id="22" name="Picture 21">
            <a:extLst>
              <a:ext uri="{FF2B5EF4-FFF2-40B4-BE49-F238E27FC236}">
                <a16:creationId xmlns:a16="http://schemas.microsoft.com/office/drawing/2014/main" id="{0B1952BB-5DB2-0197-574E-B5635C122E0E}"/>
              </a:ext>
            </a:extLst>
          </p:cNvPr>
          <p:cNvPicPr>
            <a:picLocks noChangeAspect="1"/>
          </p:cNvPicPr>
          <p:nvPr/>
        </p:nvPicPr>
        <p:blipFill>
          <a:blip r:embed="rId4"/>
          <a:stretch>
            <a:fillRect/>
          </a:stretch>
        </p:blipFill>
        <p:spPr>
          <a:xfrm>
            <a:off x="6420383" y="2753925"/>
            <a:ext cx="5504127" cy="1494161"/>
          </a:xfrm>
          <a:prstGeom prst="rect">
            <a:avLst/>
          </a:prstGeom>
        </p:spPr>
      </p:pic>
    </p:spTree>
    <p:extLst>
      <p:ext uri="{BB962C8B-B14F-4D97-AF65-F5344CB8AC3E}">
        <p14:creationId xmlns:p14="http://schemas.microsoft.com/office/powerpoint/2010/main" val="37897424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77EFCE6-CB37-B0ED-F626-463198762A07}"/>
              </a:ext>
            </a:extLst>
          </p:cNvPr>
          <p:cNvSpPr>
            <a:spLocks noGrp="1"/>
          </p:cNvSpPr>
          <p:nvPr>
            <p:ph type="title"/>
          </p:nvPr>
        </p:nvSpPr>
        <p:spPr/>
        <p:txBody>
          <a:bodyPr/>
          <a:lstStyle/>
          <a:p>
            <a:r>
              <a:rPr lang="en-US"/>
              <a:t>Data Entry - Functions</a:t>
            </a:r>
          </a:p>
        </p:txBody>
      </p:sp>
      <p:sp>
        <p:nvSpPr>
          <p:cNvPr id="5" name="Content Placeholder 1">
            <a:extLst>
              <a:ext uri="{FF2B5EF4-FFF2-40B4-BE49-F238E27FC236}">
                <a16:creationId xmlns:a16="http://schemas.microsoft.com/office/drawing/2014/main" id="{92C89CC5-FCF1-71FF-0DAA-55AD23648A9C}"/>
              </a:ext>
            </a:extLst>
          </p:cNvPr>
          <p:cNvSpPr>
            <a:spLocks noGrp="1"/>
          </p:cNvSpPr>
          <p:nvPr>
            <p:ph sz="half" idx="1"/>
          </p:nvPr>
        </p:nvSpPr>
        <p:spPr>
          <a:xfrm>
            <a:off x="344578" y="1455099"/>
            <a:ext cx="10748992" cy="4754563"/>
          </a:xfrm>
        </p:spPr>
        <p:txBody>
          <a:bodyPr/>
          <a:lstStyle/>
          <a:p>
            <a:pPr marL="0" indent="0">
              <a:buNone/>
            </a:pPr>
            <a:r>
              <a:rPr lang="en-US" sz="2400">
                <a:solidFill>
                  <a:schemeClr val="accent4"/>
                </a:solidFill>
              </a:rPr>
              <a:t>Enter data </a:t>
            </a:r>
            <a:r>
              <a:rPr lang="en-US" sz="2400"/>
              <a:t>under </a:t>
            </a:r>
            <a:r>
              <a:rPr lang="en-US" sz="2400">
                <a:solidFill>
                  <a:schemeClr val="accent4"/>
                </a:solidFill>
              </a:rPr>
              <a:t>Data</a:t>
            </a:r>
            <a:r>
              <a:rPr lang="en-US" sz="2400"/>
              <a:t> allows for entry of current year information via:</a:t>
            </a:r>
          </a:p>
          <a:p>
            <a:pPr marL="1149350" indent="-1149350">
              <a:spcBef>
                <a:spcPts val="600"/>
              </a:spcBef>
              <a:buFont typeface="+mj-lt"/>
              <a:buAutoNum type="arabicPeriod"/>
            </a:pPr>
            <a:r>
              <a:rPr lang="en-US" sz="2200"/>
              <a:t>Direct entry</a:t>
            </a:r>
            <a:endParaRPr lang="en-US" sz="2200">
              <a:cs typeface="Arial"/>
            </a:endParaRPr>
          </a:p>
          <a:p>
            <a:pPr marL="1371600" indent="-1371600">
              <a:spcBef>
                <a:spcPts val="600"/>
              </a:spcBef>
              <a:buFont typeface="+mj-lt"/>
              <a:buAutoNum type="arabicPeriod"/>
            </a:pPr>
            <a:r>
              <a:rPr lang="en-US" sz="2200"/>
              <a:t> Bulk upload by downloading and uploading a template </a:t>
            </a:r>
            <a:endParaRPr lang="en-US" sz="2200">
              <a:cs typeface="Arial"/>
            </a:endParaRPr>
          </a:p>
          <a:p>
            <a:pPr marL="1198245" indent="-1198245">
              <a:spcBef>
                <a:spcPts val="600"/>
              </a:spcBef>
              <a:buFont typeface="+mj-lt"/>
              <a:buAutoNum type="arabicPeriod"/>
            </a:pPr>
            <a:r>
              <a:rPr lang="en-US" sz="2200"/>
              <a:t>The eye icon represents read only data. There are currently some issues with these modules, so the data within these modules is not current/pulling. </a:t>
            </a:r>
            <a:endParaRPr lang="en-US" sz="2200">
              <a:cs typeface="Arial"/>
            </a:endParaRPr>
          </a:p>
        </p:txBody>
      </p:sp>
      <p:pic>
        <p:nvPicPr>
          <p:cNvPr id="6" name="Picture 5">
            <a:extLst>
              <a:ext uri="{FF2B5EF4-FFF2-40B4-BE49-F238E27FC236}">
                <a16:creationId xmlns:a16="http://schemas.microsoft.com/office/drawing/2014/main" id="{399A2404-AD81-7E39-5A1C-40F8F29C1689}"/>
              </a:ext>
            </a:extLst>
          </p:cNvPr>
          <p:cNvPicPr>
            <a:picLocks noChangeAspect="1"/>
          </p:cNvPicPr>
          <p:nvPr/>
        </p:nvPicPr>
        <p:blipFill>
          <a:blip r:embed="rId2"/>
          <a:stretch>
            <a:fillRect/>
          </a:stretch>
        </p:blipFill>
        <p:spPr>
          <a:xfrm>
            <a:off x="781947" y="2096568"/>
            <a:ext cx="495300" cy="266700"/>
          </a:xfrm>
          <a:prstGeom prst="rect">
            <a:avLst/>
          </a:prstGeom>
        </p:spPr>
      </p:pic>
      <p:pic>
        <p:nvPicPr>
          <p:cNvPr id="7" name="Picture 6">
            <a:extLst>
              <a:ext uri="{FF2B5EF4-FFF2-40B4-BE49-F238E27FC236}">
                <a16:creationId xmlns:a16="http://schemas.microsoft.com/office/drawing/2014/main" id="{83F0A348-3705-34DB-5B44-9EB034647AB8}"/>
              </a:ext>
            </a:extLst>
          </p:cNvPr>
          <p:cNvPicPr>
            <a:picLocks noChangeAspect="1"/>
          </p:cNvPicPr>
          <p:nvPr/>
        </p:nvPicPr>
        <p:blipFill>
          <a:blip r:embed="rId3"/>
          <a:stretch>
            <a:fillRect/>
          </a:stretch>
        </p:blipFill>
        <p:spPr>
          <a:xfrm>
            <a:off x="676514" y="2643053"/>
            <a:ext cx="1009650" cy="352425"/>
          </a:xfrm>
          <a:prstGeom prst="rect">
            <a:avLst/>
          </a:prstGeom>
        </p:spPr>
      </p:pic>
      <p:pic>
        <p:nvPicPr>
          <p:cNvPr id="8" name="Picture 7">
            <a:extLst>
              <a:ext uri="{FF2B5EF4-FFF2-40B4-BE49-F238E27FC236}">
                <a16:creationId xmlns:a16="http://schemas.microsoft.com/office/drawing/2014/main" id="{60C095DA-E240-5FBA-E027-9756FDA4B444}"/>
              </a:ext>
            </a:extLst>
          </p:cNvPr>
          <p:cNvPicPr>
            <a:picLocks noChangeAspect="1"/>
          </p:cNvPicPr>
          <p:nvPr/>
        </p:nvPicPr>
        <p:blipFill>
          <a:blip r:embed="rId4"/>
          <a:stretch>
            <a:fillRect/>
          </a:stretch>
        </p:blipFill>
        <p:spPr>
          <a:xfrm>
            <a:off x="781947" y="3125954"/>
            <a:ext cx="523875" cy="342900"/>
          </a:xfrm>
          <a:prstGeom prst="rect">
            <a:avLst/>
          </a:prstGeom>
        </p:spPr>
      </p:pic>
      <p:pic>
        <p:nvPicPr>
          <p:cNvPr id="10" name="Picture 9">
            <a:extLst>
              <a:ext uri="{FF2B5EF4-FFF2-40B4-BE49-F238E27FC236}">
                <a16:creationId xmlns:a16="http://schemas.microsoft.com/office/drawing/2014/main" id="{CE162E45-9BE2-F99D-8615-946B81553FFB}"/>
              </a:ext>
            </a:extLst>
          </p:cNvPr>
          <p:cNvPicPr>
            <a:picLocks noChangeAspect="1"/>
          </p:cNvPicPr>
          <p:nvPr/>
        </p:nvPicPr>
        <p:blipFill>
          <a:blip r:embed="rId5"/>
          <a:stretch>
            <a:fillRect/>
          </a:stretch>
        </p:blipFill>
        <p:spPr>
          <a:xfrm>
            <a:off x="2286000" y="4205367"/>
            <a:ext cx="7420327" cy="1749996"/>
          </a:xfrm>
          <a:prstGeom prst="rect">
            <a:avLst/>
          </a:prstGeom>
        </p:spPr>
      </p:pic>
      <p:pic>
        <p:nvPicPr>
          <p:cNvPr id="3" name="Picture 2">
            <a:extLst>
              <a:ext uri="{FF2B5EF4-FFF2-40B4-BE49-F238E27FC236}">
                <a16:creationId xmlns:a16="http://schemas.microsoft.com/office/drawing/2014/main" id="{C56430FE-052E-F1CB-5D05-CD79402D8DEC}"/>
              </a:ext>
            </a:extLst>
          </p:cNvPr>
          <p:cNvPicPr>
            <a:picLocks noChangeAspect="1"/>
          </p:cNvPicPr>
          <p:nvPr/>
        </p:nvPicPr>
        <p:blipFill>
          <a:blip r:embed="rId6"/>
          <a:stretch>
            <a:fillRect/>
          </a:stretch>
        </p:blipFill>
        <p:spPr>
          <a:xfrm>
            <a:off x="9982200" y="1380668"/>
            <a:ext cx="2061505" cy="1745286"/>
          </a:xfrm>
          <a:prstGeom prst="rect">
            <a:avLst/>
          </a:prstGeom>
        </p:spPr>
      </p:pic>
    </p:spTree>
    <p:extLst>
      <p:ext uri="{BB962C8B-B14F-4D97-AF65-F5344CB8AC3E}">
        <p14:creationId xmlns:p14="http://schemas.microsoft.com/office/powerpoint/2010/main" val="1116232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8708CE6-95E4-B6ED-767E-24C02BC0C91F}"/>
              </a:ext>
            </a:extLst>
          </p:cNvPr>
          <p:cNvSpPr>
            <a:spLocks noGrp="1"/>
          </p:cNvSpPr>
          <p:nvPr>
            <p:ph sz="half" idx="1"/>
          </p:nvPr>
        </p:nvSpPr>
        <p:spPr>
          <a:xfrm>
            <a:off x="474982" y="1371601"/>
            <a:ext cx="6184898" cy="4754563"/>
          </a:xfrm>
        </p:spPr>
        <p:txBody>
          <a:bodyPr lIns="0" tIns="0" rIns="0" bIns="0" anchor="t"/>
          <a:lstStyle/>
          <a:p>
            <a:pPr marL="287020" indent="-287020"/>
            <a:r>
              <a:rPr lang="en-US" sz="2200" dirty="0">
                <a:ea typeface="ヒラギノ角ゴ Pro W3"/>
              </a:rPr>
              <a:t>Modules can be updated through an Excel format templates. </a:t>
            </a:r>
            <a:endParaRPr lang="en-US" sz="2200" dirty="0"/>
          </a:p>
          <a:p>
            <a:pPr marL="287020" indent="-287020"/>
            <a:r>
              <a:rPr lang="en-US" sz="2200" dirty="0">
                <a:ea typeface="ヒラギノ角ゴ Pro W3"/>
              </a:rPr>
              <a:t>Each template has specific data entry instructions.</a:t>
            </a:r>
            <a:endParaRPr lang="en-US" sz="2200" dirty="0"/>
          </a:p>
          <a:p>
            <a:pPr marL="575945" lvl="1">
              <a:buFont typeface="Courier New"/>
              <a:buChar char="o"/>
            </a:pPr>
            <a:r>
              <a:rPr lang="en-US" sz="2200" dirty="0">
                <a:ea typeface="ヒラギノ角ゴ Pro W3"/>
              </a:rPr>
              <a:t>It can be helpful to refer to the respective Dashboard category to understand how the template maps to the Dashboard.</a:t>
            </a:r>
            <a:endParaRPr lang="en-US" sz="2200" dirty="0"/>
          </a:p>
          <a:p>
            <a:pPr marL="575945" lvl="1">
              <a:buFont typeface="Courier New"/>
              <a:buChar char="o"/>
            </a:pPr>
            <a:r>
              <a:rPr lang="en-US" sz="2200" dirty="0">
                <a:ea typeface="ヒラギノ角ゴ Pro W3"/>
                <a:cs typeface="Arial"/>
              </a:rPr>
              <a:t>Some templates utilize a current and an upload tab format. To update data, copy and paste data from the current tab to the upload tab and make any changes before uploading.  </a:t>
            </a:r>
            <a:endParaRPr lang="en-US" sz="2200" dirty="0">
              <a:cs typeface="Arial"/>
            </a:endParaRPr>
          </a:p>
          <a:p>
            <a:pPr marL="287020" indent="-287020"/>
            <a:endParaRPr lang="en-US" dirty="0">
              <a:cs typeface="Arial"/>
            </a:endParaRPr>
          </a:p>
        </p:txBody>
      </p:sp>
      <p:sp>
        <p:nvSpPr>
          <p:cNvPr id="4" name="Title 3">
            <a:extLst>
              <a:ext uri="{FF2B5EF4-FFF2-40B4-BE49-F238E27FC236}">
                <a16:creationId xmlns:a16="http://schemas.microsoft.com/office/drawing/2014/main" id="{3CF91A29-0B5D-8C25-B32D-9D3117B16E3F}"/>
              </a:ext>
            </a:extLst>
          </p:cNvPr>
          <p:cNvSpPr>
            <a:spLocks noGrp="1"/>
          </p:cNvSpPr>
          <p:nvPr>
            <p:ph type="title"/>
          </p:nvPr>
        </p:nvSpPr>
        <p:spPr/>
        <p:txBody>
          <a:bodyPr lIns="0" tIns="0" rIns="0" bIns="0" anchor="t"/>
          <a:lstStyle/>
          <a:p>
            <a:r>
              <a:rPr lang="en-US" dirty="0">
                <a:ea typeface="ヒラギノ角ゴ Pro W3"/>
              </a:rPr>
              <a:t>Data Entry- Templates</a:t>
            </a:r>
            <a:endParaRPr lang="en-US" dirty="0"/>
          </a:p>
        </p:txBody>
      </p:sp>
      <p:pic>
        <p:nvPicPr>
          <p:cNvPr id="3" name="Content Placeholder 4">
            <a:extLst>
              <a:ext uri="{FF2B5EF4-FFF2-40B4-BE49-F238E27FC236}">
                <a16:creationId xmlns:a16="http://schemas.microsoft.com/office/drawing/2014/main" id="{91777CC4-86E0-28C9-D21F-5FBB1EF6FE79}"/>
              </a:ext>
            </a:extLst>
          </p:cNvPr>
          <p:cNvPicPr>
            <a:picLocks noChangeAspect="1"/>
          </p:cNvPicPr>
          <p:nvPr/>
        </p:nvPicPr>
        <p:blipFill>
          <a:blip r:embed="rId2"/>
          <a:srcRect r="21677"/>
          <a:stretch>
            <a:fillRect/>
          </a:stretch>
        </p:blipFill>
        <p:spPr>
          <a:xfrm>
            <a:off x="6804660" y="3360738"/>
            <a:ext cx="4851397" cy="2538479"/>
          </a:xfrm>
          <a:prstGeom prst="rect">
            <a:avLst/>
          </a:prstGeom>
        </p:spPr>
      </p:pic>
      <p:pic>
        <p:nvPicPr>
          <p:cNvPr id="6" name="Picture 5">
            <a:extLst>
              <a:ext uri="{FF2B5EF4-FFF2-40B4-BE49-F238E27FC236}">
                <a16:creationId xmlns:a16="http://schemas.microsoft.com/office/drawing/2014/main" id="{866B0D9E-2CBB-E7FF-71BD-56C926C1572B}"/>
              </a:ext>
            </a:extLst>
          </p:cNvPr>
          <p:cNvPicPr>
            <a:picLocks noChangeAspect="1"/>
          </p:cNvPicPr>
          <p:nvPr/>
        </p:nvPicPr>
        <p:blipFill>
          <a:blip r:embed="rId3"/>
          <a:srcRect t="41792"/>
          <a:stretch>
            <a:fillRect/>
          </a:stretch>
        </p:blipFill>
        <p:spPr>
          <a:xfrm>
            <a:off x="6804659" y="1371601"/>
            <a:ext cx="4851397" cy="1739951"/>
          </a:xfrm>
          <a:prstGeom prst="rect">
            <a:avLst/>
          </a:prstGeom>
        </p:spPr>
      </p:pic>
    </p:spTree>
    <p:extLst>
      <p:ext uri="{BB962C8B-B14F-4D97-AF65-F5344CB8AC3E}">
        <p14:creationId xmlns:p14="http://schemas.microsoft.com/office/powerpoint/2010/main" val="5720305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FEB1459-9731-431D-E34A-05784AB26C15}"/>
              </a:ext>
            </a:extLst>
          </p:cNvPr>
          <p:cNvSpPr>
            <a:spLocks noGrp="1"/>
          </p:cNvSpPr>
          <p:nvPr>
            <p:ph type="title"/>
          </p:nvPr>
        </p:nvSpPr>
        <p:spPr/>
        <p:txBody>
          <a:bodyPr/>
          <a:lstStyle/>
          <a:p>
            <a:r>
              <a:rPr lang="en-US"/>
              <a:t>Data Entry – Save &amp; Complete</a:t>
            </a:r>
          </a:p>
        </p:txBody>
      </p:sp>
      <p:sp>
        <p:nvSpPr>
          <p:cNvPr id="5" name="Content Placeholder 1">
            <a:extLst>
              <a:ext uri="{FF2B5EF4-FFF2-40B4-BE49-F238E27FC236}">
                <a16:creationId xmlns:a16="http://schemas.microsoft.com/office/drawing/2014/main" id="{2A614C79-5529-E8AF-3142-C24EE317138A}"/>
              </a:ext>
            </a:extLst>
          </p:cNvPr>
          <p:cNvSpPr txBox="1">
            <a:spLocks/>
          </p:cNvSpPr>
          <p:nvPr/>
        </p:nvSpPr>
        <p:spPr>
          <a:xfrm>
            <a:off x="307910" y="1220326"/>
            <a:ext cx="11198290" cy="5271795"/>
          </a:xfrm>
          <a:prstGeom prst="rect">
            <a:avLst/>
          </a:prstGeom>
        </p:spPr>
        <p:txBody>
          <a:bodyPr lIns="0" tIns="0" rIns="0" bIns="0"/>
          <a:lstStyle>
            <a:lvl1pPr marL="287338" marR="0" indent="-287338" algn="l" defTabSz="457200" rtl="0" eaLnBrk="1" fontAlgn="auto" latinLnBrk="0" hangingPunct="1">
              <a:lnSpc>
                <a:spcPct val="100000"/>
              </a:lnSpc>
              <a:spcBef>
                <a:spcPts val="0"/>
              </a:spcBef>
              <a:spcAft>
                <a:spcPts val="1200"/>
              </a:spcAft>
              <a:buClr>
                <a:schemeClr val="accent1"/>
              </a:buClr>
              <a:buSzTx/>
              <a:buFont typeface="Arial"/>
              <a:buChar char="•"/>
              <a:tabLst/>
              <a:defRPr sz="2600" kern="1200">
                <a:solidFill>
                  <a:srgbClr val="595959"/>
                </a:solidFill>
                <a:latin typeface="+mn-lt"/>
                <a:ea typeface="ヒラギノ角ゴ Pro W3" charset="-128"/>
                <a:cs typeface="ヒラギノ角ゴ Pro W3" charset="-128"/>
              </a:defRPr>
            </a:lvl1pPr>
            <a:lvl2pPr marL="576263" marR="0" indent="-288925" algn="l" defTabSz="457200" rtl="0" eaLnBrk="1" fontAlgn="auto" latinLnBrk="0" hangingPunct="1">
              <a:lnSpc>
                <a:spcPct val="100000"/>
              </a:lnSpc>
              <a:spcBef>
                <a:spcPts val="0"/>
              </a:spcBef>
              <a:spcAft>
                <a:spcPts val="1200"/>
              </a:spcAft>
              <a:buClr>
                <a:schemeClr val="accent1"/>
              </a:buClr>
              <a:buSzTx/>
              <a:buFont typeface="Arial"/>
              <a:buChar char="•"/>
              <a:tabLst/>
              <a:defRPr sz="2300" kern="1200">
                <a:solidFill>
                  <a:srgbClr val="595959"/>
                </a:solidFill>
                <a:latin typeface="+mn-lt"/>
                <a:ea typeface="ヒラギノ角ゴ Pro W3" charset="-128"/>
                <a:cs typeface="+mn-cs"/>
              </a:defRPr>
            </a:lvl2pPr>
            <a:lvl3pPr marL="804863" marR="0" indent="-228600" algn="l" defTabSz="457200" rtl="0" eaLnBrk="1" fontAlgn="auto" latinLnBrk="0" hangingPunct="1">
              <a:lnSpc>
                <a:spcPct val="100000"/>
              </a:lnSpc>
              <a:spcBef>
                <a:spcPts val="0"/>
              </a:spcBef>
              <a:spcAft>
                <a:spcPts val="1200"/>
              </a:spcAft>
              <a:buClr>
                <a:schemeClr val="accent1"/>
              </a:buClr>
              <a:buSzTx/>
              <a:buFont typeface="Arial"/>
              <a:buChar char="•"/>
              <a:tabLst/>
              <a:defRPr sz="2000" kern="1200">
                <a:solidFill>
                  <a:srgbClr val="595959"/>
                </a:solidFill>
                <a:latin typeface="+mn-lt"/>
                <a:ea typeface="ヒラギノ角ゴ Pro W3" charset="-128"/>
                <a:cs typeface="+mn-cs"/>
              </a:defRPr>
            </a:lvl3pPr>
            <a:lvl4pPr marL="1033463" marR="0" indent="-228600" algn="l" defTabSz="457200" rtl="0" eaLnBrk="1" fontAlgn="auto" latinLnBrk="0" hangingPunct="1">
              <a:lnSpc>
                <a:spcPct val="100000"/>
              </a:lnSpc>
              <a:spcBef>
                <a:spcPts val="0"/>
              </a:spcBef>
              <a:spcAft>
                <a:spcPts val="1200"/>
              </a:spcAft>
              <a:buClr>
                <a:schemeClr val="accent1"/>
              </a:buClr>
              <a:buSzTx/>
              <a:buFont typeface="Arial"/>
              <a:buChar char="•"/>
              <a:tabLst/>
              <a:defRPr sz="1800" kern="1200">
                <a:solidFill>
                  <a:srgbClr val="595959"/>
                </a:solidFill>
                <a:latin typeface="+mn-lt"/>
                <a:ea typeface="ヒラギノ角ゴ Pro W3" charset="-128"/>
                <a:cs typeface="+mn-cs"/>
              </a:defRPr>
            </a:lvl4pPr>
            <a:lvl5pPr marL="1262063" marR="0" indent="-228600" algn="l" defTabSz="457200" rtl="0" eaLnBrk="1" fontAlgn="auto" latinLnBrk="0" hangingPunct="1">
              <a:lnSpc>
                <a:spcPct val="100000"/>
              </a:lnSpc>
              <a:spcBef>
                <a:spcPts val="0"/>
              </a:spcBef>
              <a:spcAft>
                <a:spcPts val="1200"/>
              </a:spcAft>
              <a:buClr>
                <a:schemeClr val="accent1"/>
              </a:buClr>
              <a:buSzTx/>
              <a:buFont typeface="Arial"/>
              <a:buChar char="•"/>
              <a:tabLst/>
              <a:defRPr sz="1800" kern="1200">
                <a:solidFill>
                  <a:srgbClr val="595959"/>
                </a:solidFill>
                <a:latin typeface="+mn-lt"/>
                <a:ea typeface="ヒラギノ角ゴ Pro W3" charset="-128"/>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indent="0">
              <a:spcBef>
                <a:spcPts val="1200"/>
              </a:spcBef>
              <a:buFont typeface="Arial"/>
              <a:buNone/>
            </a:pPr>
            <a:r>
              <a:rPr lang="en-US"/>
              <a:t>In addition to capturing data, each category allows for: </a:t>
            </a:r>
          </a:p>
          <a:p>
            <a:pPr marL="457200" indent="-457200">
              <a:spcBef>
                <a:spcPts val="1200"/>
              </a:spcBef>
              <a:buFont typeface="+mj-lt"/>
              <a:buAutoNum type="arabicPeriod"/>
            </a:pPr>
            <a:r>
              <a:rPr lang="en-US" sz="2400"/>
              <a:t>Saving of the data without submission. </a:t>
            </a:r>
          </a:p>
          <a:p>
            <a:pPr marL="457200" indent="-457200">
              <a:spcBef>
                <a:spcPts val="1200"/>
              </a:spcBef>
              <a:buFont typeface="+mj-lt"/>
              <a:buAutoNum type="arabicPeriod"/>
            </a:pPr>
            <a:r>
              <a:rPr lang="en-US" sz="2400"/>
              <a:t>Inclusion of optional supporting documents.</a:t>
            </a:r>
          </a:p>
          <a:p>
            <a:pPr marL="457200" indent="-457200">
              <a:spcBef>
                <a:spcPts val="1200"/>
              </a:spcBef>
              <a:buFont typeface="+mj-lt"/>
              <a:buAutoNum type="arabicPeriod"/>
            </a:pPr>
            <a:r>
              <a:rPr lang="en-US" sz="2400"/>
              <a:t>Review of entry before completion to ensure accuracy. </a:t>
            </a:r>
          </a:p>
          <a:p>
            <a:pPr marL="457200" indent="-457200">
              <a:spcBef>
                <a:spcPts val="1200"/>
              </a:spcBef>
              <a:buFont typeface="+mj-lt"/>
              <a:buAutoNum type="arabicPeriod"/>
            </a:pPr>
            <a:r>
              <a:rPr lang="en-US" sz="2400"/>
              <a:t>Correction of historical information.</a:t>
            </a:r>
          </a:p>
          <a:p>
            <a:pPr marL="457200" indent="-457200">
              <a:spcBef>
                <a:spcPts val="1200"/>
              </a:spcBef>
              <a:buFont typeface="+mj-lt"/>
              <a:buAutoNum type="arabicPeriod"/>
            </a:pPr>
            <a:r>
              <a:rPr lang="en-US" sz="2400"/>
              <a:t>Completion of data for approval and submission.</a:t>
            </a:r>
          </a:p>
          <a:p>
            <a:pPr marL="746125" lvl="1" indent="-457200">
              <a:spcBef>
                <a:spcPts val="1200"/>
              </a:spcBef>
            </a:pPr>
            <a:r>
              <a:rPr lang="en-US" sz="2100"/>
              <a:t>Note: Ensure the data is correct and final before pressing complete to avoid having to reach out to sustainability@hq.doe.gov to unlock the module. </a:t>
            </a:r>
            <a:endParaRPr lang="en-US" sz="1900"/>
          </a:p>
        </p:txBody>
      </p:sp>
      <p:pic>
        <p:nvPicPr>
          <p:cNvPr id="6" name="Picture 5">
            <a:extLst>
              <a:ext uri="{FF2B5EF4-FFF2-40B4-BE49-F238E27FC236}">
                <a16:creationId xmlns:a16="http://schemas.microsoft.com/office/drawing/2014/main" id="{BF66A235-6E54-A8F4-4766-76E174CCF0E9}"/>
              </a:ext>
            </a:extLst>
          </p:cNvPr>
          <p:cNvPicPr>
            <a:picLocks noChangeAspect="1"/>
          </p:cNvPicPr>
          <p:nvPr/>
        </p:nvPicPr>
        <p:blipFill>
          <a:blip r:embed="rId2"/>
          <a:stretch>
            <a:fillRect/>
          </a:stretch>
        </p:blipFill>
        <p:spPr>
          <a:xfrm>
            <a:off x="6248400" y="1921496"/>
            <a:ext cx="2724150" cy="333375"/>
          </a:xfrm>
          <a:prstGeom prst="rect">
            <a:avLst/>
          </a:prstGeom>
        </p:spPr>
      </p:pic>
      <p:pic>
        <p:nvPicPr>
          <p:cNvPr id="7" name="Picture 6">
            <a:extLst>
              <a:ext uri="{FF2B5EF4-FFF2-40B4-BE49-F238E27FC236}">
                <a16:creationId xmlns:a16="http://schemas.microsoft.com/office/drawing/2014/main" id="{1A7A6D1F-7BCF-62FC-C8A7-C7A82F20D790}"/>
              </a:ext>
            </a:extLst>
          </p:cNvPr>
          <p:cNvPicPr>
            <a:picLocks noChangeAspect="1"/>
          </p:cNvPicPr>
          <p:nvPr/>
        </p:nvPicPr>
        <p:blipFill>
          <a:blip r:embed="rId3"/>
          <a:stretch>
            <a:fillRect/>
          </a:stretch>
        </p:blipFill>
        <p:spPr>
          <a:xfrm>
            <a:off x="7429500" y="4608968"/>
            <a:ext cx="2667000" cy="352425"/>
          </a:xfrm>
          <a:prstGeom prst="rect">
            <a:avLst/>
          </a:prstGeom>
        </p:spPr>
      </p:pic>
      <p:pic>
        <p:nvPicPr>
          <p:cNvPr id="8" name="Picture 7">
            <a:extLst>
              <a:ext uri="{FF2B5EF4-FFF2-40B4-BE49-F238E27FC236}">
                <a16:creationId xmlns:a16="http://schemas.microsoft.com/office/drawing/2014/main" id="{D3A411FF-096F-5111-4AC6-8E95C77FAC89}"/>
              </a:ext>
            </a:extLst>
          </p:cNvPr>
          <p:cNvPicPr>
            <a:picLocks noChangeAspect="1"/>
          </p:cNvPicPr>
          <p:nvPr/>
        </p:nvPicPr>
        <p:blipFill>
          <a:blip r:embed="rId4"/>
          <a:stretch>
            <a:fillRect/>
          </a:stretch>
        </p:blipFill>
        <p:spPr>
          <a:xfrm>
            <a:off x="5638800" y="3969966"/>
            <a:ext cx="1790700" cy="390525"/>
          </a:xfrm>
          <a:prstGeom prst="rect">
            <a:avLst/>
          </a:prstGeom>
        </p:spPr>
      </p:pic>
      <p:pic>
        <p:nvPicPr>
          <p:cNvPr id="9" name="Picture 8">
            <a:extLst>
              <a:ext uri="{FF2B5EF4-FFF2-40B4-BE49-F238E27FC236}">
                <a16:creationId xmlns:a16="http://schemas.microsoft.com/office/drawing/2014/main" id="{F29812BA-7C61-C5A2-C33B-D1E256467B38}"/>
              </a:ext>
            </a:extLst>
          </p:cNvPr>
          <p:cNvPicPr>
            <a:picLocks noChangeAspect="1"/>
          </p:cNvPicPr>
          <p:nvPr/>
        </p:nvPicPr>
        <p:blipFill>
          <a:blip r:embed="rId5"/>
          <a:stretch>
            <a:fillRect/>
          </a:stretch>
        </p:blipFill>
        <p:spPr>
          <a:xfrm>
            <a:off x="8277152" y="3367389"/>
            <a:ext cx="1552575" cy="257175"/>
          </a:xfrm>
          <a:prstGeom prst="rect">
            <a:avLst/>
          </a:prstGeom>
        </p:spPr>
      </p:pic>
      <p:pic>
        <p:nvPicPr>
          <p:cNvPr id="10" name="Picture 9">
            <a:extLst>
              <a:ext uri="{FF2B5EF4-FFF2-40B4-BE49-F238E27FC236}">
                <a16:creationId xmlns:a16="http://schemas.microsoft.com/office/drawing/2014/main" id="{34BAE101-5183-7D73-55DC-9190511270FB}"/>
              </a:ext>
            </a:extLst>
          </p:cNvPr>
          <p:cNvPicPr>
            <a:picLocks noChangeAspect="1"/>
          </p:cNvPicPr>
          <p:nvPr/>
        </p:nvPicPr>
        <p:blipFill>
          <a:blip r:embed="rId6"/>
          <a:stretch>
            <a:fillRect/>
          </a:stretch>
        </p:blipFill>
        <p:spPr>
          <a:xfrm>
            <a:off x="7010400" y="2515767"/>
            <a:ext cx="2593889" cy="598590"/>
          </a:xfrm>
          <a:prstGeom prst="rect">
            <a:avLst/>
          </a:prstGeom>
        </p:spPr>
      </p:pic>
    </p:spTree>
    <p:extLst>
      <p:ext uri="{BB962C8B-B14F-4D97-AF65-F5344CB8AC3E}">
        <p14:creationId xmlns:p14="http://schemas.microsoft.com/office/powerpoint/2010/main" val="16018542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A18BB8-ED32-97E4-1638-B2E4DB39F8A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A059B75-E827-8CD9-4660-606F6B45C7CB}"/>
              </a:ext>
            </a:extLst>
          </p:cNvPr>
          <p:cNvSpPr>
            <a:spLocks noGrp="1"/>
          </p:cNvSpPr>
          <p:nvPr>
            <p:ph type="title"/>
          </p:nvPr>
        </p:nvSpPr>
        <p:spPr>
          <a:xfrm>
            <a:off x="508000" y="207169"/>
            <a:ext cx="11684000" cy="685800"/>
          </a:xfrm>
        </p:spPr>
        <p:txBody>
          <a:bodyPr lIns="0" tIns="0" rIns="0" bIns="0" anchor="t"/>
          <a:lstStyle/>
          <a:p>
            <a:r>
              <a:rPr lang="en-US">
                <a:ea typeface="ヒラギノ角ゴ Pro W3"/>
              </a:rPr>
              <a:t>Quality Assurance (1 of 2)</a:t>
            </a:r>
          </a:p>
        </p:txBody>
      </p:sp>
      <p:sp>
        <p:nvSpPr>
          <p:cNvPr id="7" name="Content Placeholder 1">
            <a:extLst>
              <a:ext uri="{FF2B5EF4-FFF2-40B4-BE49-F238E27FC236}">
                <a16:creationId xmlns:a16="http://schemas.microsoft.com/office/drawing/2014/main" id="{6A2C36FD-A415-DEA8-36CE-088A73B6DB8D}"/>
              </a:ext>
            </a:extLst>
          </p:cNvPr>
          <p:cNvSpPr txBox="1">
            <a:spLocks/>
          </p:cNvSpPr>
          <p:nvPr/>
        </p:nvSpPr>
        <p:spPr>
          <a:xfrm>
            <a:off x="406400" y="1264288"/>
            <a:ext cx="11684000" cy="5271795"/>
          </a:xfrm>
          <a:prstGeom prst="rect">
            <a:avLst/>
          </a:prstGeom>
        </p:spPr>
        <p:txBody>
          <a:bodyPr lIns="0" tIns="0" rIns="0" bIns="0"/>
          <a:lstStyle>
            <a:lvl1pPr marL="287338" marR="0" indent="-287338" algn="l" defTabSz="457200" rtl="0" eaLnBrk="1" fontAlgn="auto" latinLnBrk="0" hangingPunct="1">
              <a:lnSpc>
                <a:spcPct val="100000"/>
              </a:lnSpc>
              <a:spcBef>
                <a:spcPts val="0"/>
              </a:spcBef>
              <a:spcAft>
                <a:spcPts val="1200"/>
              </a:spcAft>
              <a:buClr>
                <a:schemeClr val="accent1"/>
              </a:buClr>
              <a:buSzTx/>
              <a:buFont typeface="Arial"/>
              <a:buChar char="•"/>
              <a:tabLst/>
              <a:defRPr sz="2600" kern="1200">
                <a:solidFill>
                  <a:srgbClr val="595959"/>
                </a:solidFill>
                <a:latin typeface="+mn-lt"/>
                <a:ea typeface="ヒラギノ角ゴ Pro W3" charset="-128"/>
                <a:cs typeface="ヒラギノ角ゴ Pro W3" charset="-128"/>
              </a:defRPr>
            </a:lvl1pPr>
            <a:lvl2pPr marL="576263" marR="0" indent="-288925" algn="l" defTabSz="457200" rtl="0" eaLnBrk="1" fontAlgn="auto" latinLnBrk="0" hangingPunct="1">
              <a:lnSpc>
                <a:spcPct val="100000"/>
              </a:lnSpc>
              <a:spcBef>
                <a:spcPts val="0"/>
              </a:spcBef>
              <a:spcAft>
                <a:spcPts val="1200"/>
              </a:spcAft>
              <a:buClr>
                <a:schemeClr val="accent1"/>
              </a:buClr>
              <a:buSzTx/>
              <a:buFont typeface="Arial"/>
              <a:buChar char="•"/>
              <a:tabLst/>
              <a:defRPr sz="2300" kern="1200">
                <a:solidFill>
                  <a:srgbClr val="595959"/>
                </a:solidFill>
                <a:latin typeface="+mn-lt"/>
                <a:ea typeface="ヒラギノ角ゴ Pro W3" charset="-128"/>
                <a:cs typeface="+mn-cs"/>
              </a:defRPr>
            </a:lvl2pPr>
            <a:lvl3pPr marL="804863" marR="0" indent="-228600" algn="l" defTabSz="457200" rtl="0" eaLnBrk="1" fontAlgn="auto" latinLnBrk="0" hangingPunct="1">
              <a:lnSpc>
                <a:spcPct val="100000"/>
              </a:lnSpc>
              <a:spcBef>
                <a:spcPts val="0"/>
              </a:spcBef>
              <a:spcAft>
                <a:spcPts val="1200"/>
              </a:spcAft>
              <a:buClr>
                <a:schemeClr val="accent1"/>
              </a:buClr>
              <a:buSzTx/>
              <a:buFont typeface="Arial"/>
              <a:buChar char="•"/>
              <a:tabLst/>
              <a:defRPr sz="2000" kern="1200">
                <a:solidFill>
                  <a:srgbClr val="595959"/>
                </a:solidFill>
                <a:latin typeface="+mn-lt"/>
                <a:ea typeface="ヒラギノ角ゴ Pro W3" charset="-128"/>
                <a:cs typeface="+mn-cs"/>
              </a:defRPr>
            </a:lvl3pPr>
            <a:lvl4pPr marL="1033463" marR="0" indent="-228600" algn="l" defTabSz="457200" rtl="0" eaLnBrk="1" fontAlgn="auto" latinLnBrk="0" hangingPunct="1">
              <a:lnSpc>
                <a:spcPct val="100000"/>
              </a:lnSpc>
              <a:spcBef>
                <a:spcPts val="0"/>
              </a:spcBef>
              <a:spcAft>
                <a:spcPts val="1200"/>
              </a:spcAft>
              <a:buClr>
                <a:schemeClr val="accent1"/>
              </a:buClr>
              <a:buSzTx/>
              <a:buFont typeface="Arial"/>
              <a:buChar char="•"/>
              <a:tabLst/>
              <a:defRPr sz="1800" kern="1200">
                <a:solidFill>
                  <a:srgbClr val="595959"/>
                </a:solidFill>
                <a:latin typeface="+mn-lt"/>
                <a:ea typeface="ヒラギノ角ゴ Pro W3" charset="-128"/>
                <a:cs typeface="+mn-cs"/>
              </a:defRPr>
            </a:lvl4pPr>
            <a:lvl5pPr marL="1262063" marR="0" indent="-228600" algn="l" defTabSz="457200" rtl="0" eaLnBrk="1" fontAlgn="auto" latinLnBrk="0" hangingPunct="1">
              <a:lnSpc>
                <a:spcPct val="100000"/>
              </a:lnSpc>
              <a:spcBef>
                <a:spcPts val="0"/>
              </a:spcBef>
              <a:spcAft>
                <a:spcPts val="1200"/>
              </a:spcAft>
              <a:buClr>
                <a:schemeClr val="accent1"/>
              </a:buClr>
              <a:buSzTx/>
              <a:buFont typeface="Arial"/>
              <a:buChar char="•"/>
              <a:tabLst/>
              <a:defRPr sz="1800" kern="1200">
                <a:solidFill>
                  <a:srgbClr val="595959"/>
                </a:solidFill>
                <a:latin typeface="+mn-lt"/>
                <a:ea typeface="ヒラギノ角ゴ Pro W3" charset="-128"/>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indent="0">
              <a:buFont typeface="Arial"/>
              <a:buNone/>
            </a:pPr>
            <a:r>
              <a:rPr lang="en-US"/>
              <a:t>Review and address </a:t>
            </a:r>
            <a:r>
              <a:rPr lang="en-US">
                <a:solidFill>
                  <a:srgbClr val="50565C"/>
                </a:solidFill>
                <a:latin typeface="Arial"/>
                <a:ea typeface="+mn-ea"/>
                <a:cs typeface="+mn-cs"/>
              </a:rPr>
              <a:t>system</a:t>
            </a:r>
            <a:r>
              <a:rPr lang="en-US">
                <a:solidFill>
                  <a:srgbClr val="50565C"/>
                </a:solidFill>
                <a:latin typeface="Arial"/>
              </a:rPr>
              <a:t> generated flags</a:t>
            </a:r>
            <a:r>
              <a:rPr lang="en-US"/>
              <a:t>:</a:t>
            </a:r>
          </a:p>
          <a:p>
            <a:pPr marL="457200" indent="-457200">
              <a:spcAft>
                <a:spcPts val="600"/>
              </a:spcAft>
              <a:buFont typeface="+mj-lt"/>
              <a:buAutoNum type="arabicPeriod"/>
            </a:pPr>
            <a:r>
              <a:rPr lang="en-US" sz="2200"/>
              <a:t>Click the </a:t>
            </a:r>
            <a:r>
              <a:rPr lang="en-US" sz="2200">
                <a:solidFill>
                  <a:schemeClr val="accent4"/>
                </a:solidFill>
              </a:rPr>
              <a:t>Please Review</a:t>
            </a:r>
            <a:r>
              <a:rPr lang="en-US" sz="2200"/>
              <a:t> on the </a:t>
            </a:r>
            <a:r>
              <a:rPr lang="en-US" sz="2200">
                <a:solidFill>
                  <a:schemeClr val="accent4"/>
                </a:solidFill>
              </a:rPr>
              <a:t>Home</a:t>
            </a:r>
            <a:r>
              <a:rPr lang="en-US" sz="2200"/>
              <a:t> page</a:t>
            </a:r>
          </a:p>
          <a:p>
            <a:pPr marL="457200" indent="-457200">
              <a:spcAft>
                <a:spcPts val="600"/>
              </a:spcAft>
              <a:buFont typeface="+mj-lt"/>
              <a:buAutoNum type="arabicPeriod"/>
            </a:pPr>
            <a:r>
              <a:rPr lang="en-US" sz="2200"/>
              <a:t>Address flagged data by providing a justification or correcting the data by clicking </a:t>
            </a:r>
            <a:r>
              <a:rPr lang="en-US" sz="2200">
                <a:solidFill>
                  <a:schemeClr val="accent4"/>
                </a:solidFill>
              </a:rPr>
              <a:t>Launch QA/QC</a:t>
            </a:r>
            <a:r>
              <a:rPr lang="en-US" sz="2200"/>
              <a:t>.</a:t>
            </a:r>
          </a:p>
        </p:txBody>
      </p:sp>
      <p:pic>
        <p:nvPicPr>
          <p:cNvPr id="8" name="Picture 7">
            <a:extLst>
              <a:ext uri="{FF2B5EF4-FFF2-40B4-BE49-F238E27FC236}">
                <a16:creationId xmlns:a16="http://schemas.microsoft.com/office/drawing/2014/main" id="{F1FAA893-1A75-72C0-B930-331290C7B132}"/>
              </a:ext>
            </a:extLst>
          </p:cNvPr>
          <p:cNvPicPr>
            <a:picLocks noChangeAspect="1"/>
          </p:cNvPicPr>
          <p:nvPr/>
        </p:nvPicPr>
        <p:blipFill>
          <a:blip r:embed="rId2"/>
          <a:stretch>
            <a:fillRect/>
          </a:stretch>
        </p:blipFill>
        <p:spPr>
          <a:xfrm>
            <a:off x="7162800" y="1391317"/>
            <a:ext cx="2066104" cy="749307"/>
          </a:xfrm>
          <a:prstGeom prst="rect">
            <a:avLst/>
          </a:prstGeom>
        </p:spPr>
      </p:pic>
      <p:pic>
        <p:nvPicPr>
          <p:cNvPr id="9" name="Picture 8">
            <a:extLst>
              <a:ext uri="{FF2B5EF4-FFF2-40B4-BE49-F238E27FC236}">
                <a16:creationId xmlns:a16="http://schemas.microsoft.com/office/drawing/2014/main" id="{0F070023-8534-FDF0-E5E0-E293CF433F3D}"/>
              </a:ext>
            </a:extLst>
          </p:cNvPr>
          <p:cNvPicPr>
            <a:picLocks noChangeAspect="1"/>
          </p:cNvPicPr>
          <p:nvPr/>
        </p:nvPicPr>
        <p:blipFill>
          <a:blip r:embed="rId3"/>
          <a:stretch>
            <a:fillRect/>
          </a:stretch>
        </p:blipFill>
        <p:spPr>
          <a:xfrm>
            <a:off x="1524000" y="3124200"/>
            <a:ext cx="9144000" cy="1236104"/>
          </a:xfrm>
          <a:prstGeom prst="rect">
            <a:avLst/>
          </a:prstGeom>
          <a:ln>
            <a:noFill/>
          </a:ln>
          <a:effectLst/>
        </p:spPr>
      </p:pic>
      <p:sp>
        <p:nvSpPr>
          <p:cNvPr id="10" name="Rectangle 9">
            <a:extLst>
              <a:ext uri="{FF2B5EF4-FFF2-40B4-BE49-F238E27FC236}">
                <a16:creationId xmlns:a16="http://schemas.microsoft.com/office/drawing/2014/main" id="{561B0F19-FB7C-8E07-8CB1-20FA00041CBF}"/>
              </a:ext>
            </a:extLst>
          </p:cNvPr>
          <p:cNvSpPr/>
          <p:nvPr/>
        </p:nvSpPr>
        <p:spPr>
          <a:xfrm>
            <a:off x="2116231" y="3124200"/>
            <a:ext cx="571500" cy="196247"/>
          </a:xfrm>
          <a:prstGeom prst="rect">
            <a:avLst/>
          </a:prstGeom>
          <a:noFill/>
          <a:ln w="190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F8AD44E-0204-FDA5-07F1-82F5B06D4AB9}"/>
              </a:ext>
            </a:extLst>
          </p:cNvPr>
          <p:cNvSpPr/>
          <p:nvPr/>
        </p:nvSpPr>
        <p:spPr>
          <a:xfrm>
            <a:off x="10142163" y="3728969"/>
            <a:ext cx="523875" cy="121120"/>
          </a:xfrm>
          <a:prstGeom prst="rect">
            <a:avLst/>
          </a:prstGeom>
          <a:noFill/>
          <a:ln w="190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CEC597B-3EAA-F937-CCB0-AE87F013D16A}"/>
              </a:ext>
            </a:extLst>
          </p:cNvPr>
          <p:cNvSpPr/>
          <p:nvPr/>
        </p:nvSpPr>
        <p:spPr>
          <a:xfrm>
            <a:off x="7167048" y="3728969"/>
            <a:ext cx="455613" cy="121120"/>
          </a:xfrm>
          <a:prstGeom prst="rect">
            <a:avLst/>
          </a:prstGeom>
          <a:noFill/>
          <a:ln w="190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A40F56E6-C635-5294-EC5A-ABD9EEEF34DA}"/>
              </a:ext>
            </a:extLst>
          </p:cNvPr>
          <p:cNvPicPr>
            <a:picLocks noChangeAspect="1"/>
          </p:cNvPicPr>
          <p:nvPr/>
        </p:nvPicPr>
        <p:blipFill>
          <a:blip r:embed="rId4"/>
          <a:stretch>
            <a:fillRect/>
          </a:stretch>
        </p:blipFill>
        <p:spPr>
          <a:xfrm>
            <a:off x="1559778" y="4470065"/>
            <a:ext cx="3660264" cy="1650629"/>
          </a:xfrm>
          <a:prstGeom prst="rect">
            <a:avLst/>
          </a:prstGeom>
          <a:ln>
            <a:noFill/>
          </a:ln>
          <a:effectLst/>
        </p:spPr>
      </p:pic>
      <p:sp>
        <p:nvSpPr>
          <p:cNvPr id="14" name="Rectangle 13">
            <a:extLst>
              <a:ext uri="{FF2B5EF4-FFF2-40B4-BE49-F238E27FC236}">
                <a16:creationId xmlns:a16="http://schemas.microsoft.com/office/drawing/2014/main" id="{A3CA10E3-8563-35DD-E3A2-4A83843BDAE9}"/>
              </a:ext>
            </a:extLst>
          </p:cNvPr>
          <p:cNvSpPr/>
          <p:nvPr/>
        </p:nvSpPr>
        <p:spPr>
          <a:xfrm>
            <a:off x="4397910" y="5143291"/>
            <a:ext cx="326928" cy="304175"/>
          </a:xfrm>
          <a:prstGeom prst="rect">
            <a:avLst/>
          </a:prstGeom>
          <a:noFill/>
          <a:ln w="412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FC1DF055-85A0-BFF0-11D2-4D9F2F43ADB8}"/>
              </a:ext>
            </a:extLst>
          </p:cNvPr>
          <p:cNvPicPr>
            <a:picLocks noChangeAspect="1"/>
          </p:cNvPicPr>
          <p:nvPr/>
        </p:nvPicPr>
        <p:blipFill>
          <a:blip r:embed="rId5"/>
          <a:stretch>
            <a:fillRect/>
          </a:stretch>
        </p:blipFill>
        <p:spPr>
          <a:xfrm>
            <a:off x="5296464" y="4490260"/>
            <a:ext cx="5335758" cy="1650630"/>
          </a:xfrm>
          <a:prstGeom prst="rect">
            <a:avLst/>
          </a:prstGeom>
          <a:ln>
            <a:noFill/>
          </a:ln>
          <a:effectLst/>
        </p:spPr>
      </p:pic>
    </p:spTree>
    <p:extLst>
      <p:ext uri="{BB962C8B-B14F-4D97-AF65-F5344CB8AC3E}">
        <p14:creationId xmlns:p14="http://schemas.microsoft.com/office/powerpoint/2010/main" val="625562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03A3640-B344-1DE1-C804-15662E53BA08}"/>
              </a:ext>
            </a:extLst>
          </p:cNvPr>
          <p:cNvSpPr>
            <a:spLocks noGrp="1"/>
          </p:cNvSpPr>
          <p:nvPr>
            <p:ph type="title"/>
          </p:nvPr>
        </p:nvSpPr>
        <p:spPr>
          <a:xfrm>
            <a:off x="508000" y="207169"/>
            <a:ext cx="11684000" cy="685800"/>
          </a:xfrm>
        </p:spPr>
        <p:txBody>
          <a:bodyPr lIns="0" tIns="0" rIns="0" bIns="0" anchor="t"/>
          <a:lstStyle/>
          <a:p>
            <a:r>
              <a:rPr lang="en-US">
                <a:ea typeface="ヒラギノ角ゴ Pro W3"/>
              </a:rPr>
              <a:t>Quality Assurance (2 of 2)</a:t>
            </a:r>
          </a:p>
        </p:txBody>
      </p:sp>
      <p:sp>
        <p:nvSpPr>
          <p:cNvPr id="7" name="Content Placeholder 1">
            <a:extLst>
              <a:ext uri="{FF2B5EF4-FFF2-40B4-BE49-F238E27FC236}">
                <a16:creationId xmlns:a16="http://schemas.microsoft.com/office/drawing/2014/main" id="{1E6120C3-B15A-7519-B8A4-67F96A59F054}"/>
              </a:ext>
            </a:extLst>
          </p:cNvPr>
          <p:cNvSpPr txBox="1">
            <a:spLocks/>
          </p:cNvSpPr>
          <p:nvPr/>
        </p:nvSpPr>
        <p:spPr>
          <a:xfrm>
            <a:off x="190500" y="1379036"/>
            <a:ext cx="11684000" cy="5271795"/>
          </a:xfrm>
          <a:prstGeom prst="rect">
            <a:avLst/>
          </a:prstGeom>
        </p:spPr>
        <p:txBody>
          <a:bodyPr lIns="0" tIns="0" rIns="0" bIns="0"/>
          <a:lstStyle>
            <a:lvl1pPr marL="287338" marR="0" indent="-287338" algn="l" defTabSz="457200" rtl="0" eaLnBrk="1" fontAlgn="auto" latinLnBrk="0" hangingPunct="1">
              <a:lnSpc>
                <a:spcPct val="100000"/>
              </a:lnSpc>
              <a:spcBef>
                <a:spcPts val="0"/>
              </a:spcBef>
              <a:spcAft>
                <a:spcPts val="1200"/>
              </a:spcAft>
              <a:buClr>
                <a:schemeClr val="accent1"/>
              </a:buClr>
              <a:buSzTx/>
              <a:buFont typeface="Arial"/>
              <a:buChar char="•"/>
              <a:tabLst/>
              <a:defRPr sz="2600" kern="1200">
                <a:solidFill>
                  <a:srgbClr val="595959"/>
                </a:solidFill>
                <a:latin typeface="+mn-lt"/>
                <a:ea typeface="ヒラギノ角ゴ Pro W3" charset="-128"/>
                <a:cs typeface="ヒラギノ角ゴ Pro W3" charset="-128"/>
              </a:defRPr>
            </a:lvl1pPr>
            <a:lvl2pPr marL="576263" marR="0" indent="-288925" algn="l" defTabSz="457200" rtl="0" eaLnBrk="1" fontAlgn="auto" latinLnBrk="0" hangingPunct="1">
              <a:lnSpc>
                <a:spcPct val="100000"/>
              </a:lnSpc>
              <a:spcBef>
                <a:spcPts val="0"/>
              </a:spcBef>
              <a:spcAft>
                <a:spcPts val="1200"/>
              </a:spcAft>
              <a:buClr>
                <a:schemeClr val="accent1"/>
              </a:buClr>
              <a:buSzTx/>
              <a:buFont typeface="Arial"/>
              <a:buChar char="•"/>
              <a:tabLst/>
              <a:defRPr sz="2300" kern="1200">
                <a:solidFill>
                  <a:srgbClr val="595959"/>
                </a:solidFill>
                <a:latin typeface="+mn-lt"/>
                <a:ea typeface="ヒラギノ角ゴ Pro W3" charset="-128"/>
                <a:cs typeface="+mn-cs"/>
              </a:defRPr>
            </a:lvl2pPr>
            <a:lvl3pPr marL="804863" marR="0" indent="-228600" algn="l" defTabSz="457200" rtl="0" eaLnBrk="1" fontAlgn="auto" latinLnBrk="0" hangingPunct="1">
              <a:lnSpc>
                <a:spcPct val="100000"/>
              </a:lnSpc>
              <a:spcBef>
                <a:spcPts val="0"/>
              </a:spcBef>
              <a:spcAft>
                <a:spcPts val="1200"/>
              </a:spcAft>
              <a:buClr>
                <a:schemeClr val="accent1"/>
              </a:buClr>
              <a:buSzTx/>
              <a:buFont typeface="Arial"/>
              <a:buChar char="•"/>
              <a:tabLst/>
              <a:defRPr sz="2000" kern="1200">
                <a:solidFill>
                  <a:srgbClr val="595959"/>
                </a:solidFill>
                <a:latin typeface="+mn-lt"/>
                <a:ea typeface="ヒラギノ角ゴ Pro W3" charset="-128"/>
                <a:cs typeface="+mn-cs"/>
              </a:defRPr>
            </a:lvl3pPr>
            <a:lvl4pPr marL="1033463" marR="0" indent="-228600" algn="l" defTabSz="457200" rtl="0" eaLnBrk="1" fontAlgn="auto" latinLnBrk="0" hangingPunct="1">
              <a:lnSpc>
                <a:spcPct val="100000"/>
              </a:lnSpc>
              <a:spcBef>
                <a:spcPts val="0"/>
              </a:spcBef>
              <a:spcAft>
                <a:spcPts val="1200"/>
              </a:spcAft>
              <a:buClr>
                <a:schemeClr val="accent1"/>
              </a:buClr>
              <a:buSzTx/>
              <a:buFont typeface="Arial"/>
              <a:buChar char="•"/>
              <a:tabLst/>
              <a:defRPr sz="1800" kern="1200">
                <a:solidFill>
                  <a:srgbClr val="595959"/>
                </a:solidFill>
                <a:latin typeface="+mn-lt"/>
                <a:ea typeface="ヒラギノ角ゴ Pro W3" charset="-128"/>
                <a:cs typeface="+mn-cs"/>
              </a:defRPr>
            </a:lvl4pPr>
            <a:lvl5pPr marL="1262063" marR="0" indent="-228600" algn="l" defTabSz="457200" rtl="0" eaLnBrk="1" fontAlgn="auto" latinLnBrk="0" hangingPunct="1">
              <a:lnSpc>
                <a:spcPct val="100000"/>
              </a:lnSpc>
              <a:spcBef>
                <a:spcPts val="0"/>
              </a:spcBef>
              <a:spcAft>
                <a:spcPts val="1200"/>
              </a:spcAft>
              <a:buClr>
                <a:schemeClr val="accent1"/>
              </a:buClr>
              <a:buSzTx/>
              <a:buFont typeface="Arial"/>
              <a:buChar char="•"/>
              <a:tabLst/>
              <a:defRPr sz="1800" kern="1200">
                <a:solidFill>
                  <a:srgbClr val="595959"/>
                </a:solidFill>
                <a:latin typeface="+mn-lt"/>
                <a:ea typeface="ヒラギノ角ゴ Pro W3" charset="-128"/>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a:spcAft>
                <a:spcPts val="600"/>
              </a:spcAft>
            </a:pPr>
            <a:r>
              <a:rPr lang="en-US" sz="2200" dirty="0"/>
              <a:t>QA/QC graphs can be adjusted to visualize trends. It is recommended you start by viewing the data in native units. Ensure you hit the “build” button so your graph reflects changes.  </a:t>
            </a:r>
          </a:p>
        </p:txBody>
      </p:sp>
      <p:pic>
        <p:nvPicPr>
          <p:cNvPr id="3" name="Picture 2">
            <a:extLst>
              <a:ext uri="{FF2B5EF4-FFF2-40B4-BE49-F238E27FC236}">
                <a16:creationId xmlns:a16="http://schemas.microsoft.com/office/drawing/2014/main" id="{B7D0EB82-857B-4F77-A984-A75826079E99}"/>
              </a:ext>
            </a:extLst>
          </p:cNvPr>
          <p:cNvPicPr>
            <a:picLocks noChangeAspect="1"/>
          </p:cNvPicPr>
          <p:nvPr/>
        </p:nvPicPr>
        <p:blipFill>
          <a:blip r:embed="rId2"/>
          <a:srcRect l="-655" t="21575" r="4409" b="21605"/>
          <a:stretch>
            <a:fillRect/>
          </a:stretch>
        </p:blipFill>
        <p:spPr>
          <a:xfrm>
            <a:off x="508000" y="3794944"/>
            <a:ext cx="11125200" cy="2470893"/>
          </a:xfrm>
          <a:prstGeom prst="rect">
            <a:avLst/>
          </a:prstGeom>
        </p:spPr>
      </p:pic>
      <p:pic>
        <p:nvPicPr>
          <p:cNvPr id="6" name="Picture 5">
            <a:extLst>
              <a:ext uri="{FF2B5EF4-FFF2-40B4-BE49-F238E27FC236}">
                <a16:creationId xmlns:a16="http://schemas.microsoft.com/office/drawing/2014/main" id="{A1218D7C-6465-63D0-8C24-B6EB0AB4817A}"/>
              </a:ext>
            </a:extLst>
          </p:cNvPr>
          <p:cNvPicPr>
            <a:picLocks noChangeAspect="1"/>
          </p:cNvPicPr>
          <p:nvPr/>
        </p:nvPicPr>
        <p:blipFill>
          <a:blip r:embed="rId3"/>
          <a:stretch>
            <a:fillRect/>
          </a:stretch>
        </p:blipFill>
        <p:spPr>
          <a:xfrm>
            <a:off x="508000" y="2455281"/>
            <a:ext cx="11252200" cy="1030869"/>
          </a:xfrm>
          <a:prstGeom prst="rect">
            <a:avLst/>
          </a:prstGeom>
        </p:spPr>
      </p:pic>
    </p:spTree>
    <p:extLst>
      <p:ext uri="{BB962C8B-B14F-4D97-AF65-F5344CB8AC3E}">
        <p14:creationId xmlns:p14="http://schemas.microsoft.com/office/powerpoint/2010/main" val="17350843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EA75288-2822-FE6B-3996-9C0E8F07133B}"/>
              </a:ext>
            </a:extLst>
          </p:cNvPr>
          <p:cNvSpPr>
            <a:spLocks noGrp="1"/>
          </p:cNvSpPr>
          <p:nvPr>
            <p:ph type="title"/>
          </p:nvPr>
        </p:nvSpPr>
        <p:spPr>
          <a:xfrm>
            <a:off x="406400" y="278987"/>
            <a:ext cx="8705513" cy="685800"/>
          </a:xfrm>
        </p:spPr>
        <p:txBody>
          <a:bodyPr/>
          <a:lstStyle/>
          <a:p>
            <a:r>
              <a:rPr lang="en-US"/>
              <a:t>Completion Status Page</a:t>
            </a:r>
          </a:p>
        </p:txBody>
      </p:sp>
      <p:pic>
        <p:nvPicPr>
          <p:cNvPr id="6" name="Picture 5">
            <a:extLst>
              <a:ext uri="{FF2B5EF4-FFF2-40B4-BE49-F238E27FC236}">
                <a16:creationId xmlns:a16="http://schemas.microsoft.com/office/drawing/2014/main" id="{E1FFDC80-7589-8713-B410-58CEA8073FCB}"/>
              </a:ext>
            </a:extLst>
          </p:cNvPr>
          <p:cNvPicPr>
            <a:picLocks noChangeAspect="1"/>
          </p:cNvPicPr>
          <p:nvPr/>
        </p:nvPicPr>
        <p:blipFill>
          <a:blip r:embed="rId2"/>
          <a:srcRect l="18112" t="36414" r="21340" b="32527"/>
          <a:stretch>
            <a:fillRect/>
          </a:stretch>
        </p:blipFill>
        <p:spPr>
          <a:xfrm>
            <a:off x="5428172" y="1288434"/>
            <a:ext cx="6625826" cy="1683366"/>
          </a:xfrm>
          <a:prstGeom prst="rect">
            <a:avLst/>
          </a:prstGeom>
        </p:spPr>
      </p:pic>
      <p:sp>
        <p:nvSpPr>
          <p:cNvPr id="7" name="Content Placeholder 1">
            <a:extLst>
              <a:ext uri="{FF2B5EF4-FFF2-40B4-BE49-F238E27FC236}">
                <a16:creationId xmlns:a16="http://schemas.microsoft.com/office/drawing/2014/main" id="{902BC63E-1D1F-3395-A211-AE3C249F9231}"/>
              </a:ext>
            </a:extLst>
          </p:cNvPr>
          <p:cNvSpPr>
            <a:spLocks noGrp="1"/>
          </p:cNvSpPr>
          <p:nvPr>
            <p:ph sz="half" idx="1"/>
          </p:nvPr>
        </p:nvSpPr>
        <p:spPr>
          <a:xfrm>
            <a:off x="406399" y="1371601"/>
            <a:ext cx="5008034" cy="4922519"/>
          </a:xfrm>
        </p:spPr>
        <p:txBody>
          <a:bodyPr lIns="0" tIns="0" rIns="0" bIns="0" anchor="t"/>
          <a:lstStyle/>
          <a:p>
            <a:pPr marL="287020" indent="-287020"/>
            <a:r>
              <a:rPr lang="en-US" sz="2200" dirty="0">
                <a:ea typeface="ヒラギノ角ゴ Pro W3"/>
              </a:rPr>
              <a:t>The </a:t>
            </a:r>
            <a:r>
              <a:rPr lang="en-US" sz="2200" i="1" dirty="0">
                <a:solidFill>
                  <a:schemeClr val="accent4"/>
                </a:solidFill>
                <a:ea typeface="ヒラギノ角ゴ Pro W3"/>
              </a:rPr>
              <a:t>Completion Status </a:t>
            </a:r>
            <a:r>
              <a:rPr lang="en-US" sz="2200" dirty="0">
                <a:ea typeface="ヒラギノ角ゴ Pro W3"/>
              </a:rPr>
              <a:t>provides an overview of the data input and approvals for each data module. </a:t>
            </a:r>
            <a:endParaRPr lang="en-US" dirty="0">
              <a:ea typeface="ヒラギノ角ゴ Pro W3"/>
            </a:endParaRPr>
          </a:p>
          <a:p>
            <a:pPr marL="287020" indent="-287020"/>
            <a:r>
              <a:rPr lang="en-US" sz="2200" dirty="0">
                <a:ea typeface="ヒラギノ角ゴ Pro W3"/>
              </a:rPr>
              <a:t>By clicking on the data category name, users will be taken to a QA/QC graph. </a:t>
            </a:r>
          </a:p>
          <a:p>
            <a:pPr marL="575945" lvl="1"/>
            <a:r>
              <a:rPr lang="en-US" sz="2000" dirty="0">
                <a:ea typeface="ヒラギノ角ゴ Pro W3"/>
              </a:rPr>
              <a:t>Note: Purchased and Onsite RE graphs are not operational. </a:t>
            </a:r>
            <a:endParaRPr lang="en-US" sz="2000" dirty="0">
              <a:ea typeface="ヒラギノ角ゴ Pro W3"/>
              <a:cs typeface="Arial"/>
            </a:endParaRPr>
          </a:p>
          <a:p>
            <a:pPr marL="287020" indent="-287020"/>
            <a:r>
              <a:rPr lang="en-US" sz="2200" dirty="0">
                <a:ea typeface="ヒラギノ角ゴ Pro W3"/>
              </a:rPr>
              <a:t>If utilizing the Optional </a:t>
            </a:r>
            <a:r>
              <a:rPr lang="en-US" sz="2200" i="1" dirty="0">
                <a:ea typeface="ヒラギノ角ゴ Pro W3"/>
              </a:rPr>
              <a:t>Plan Signature Document </a:t>
            </a:r>
            <a:r>
              <a:rPr lang="en-US" sz="2200" dirty="0">
                <a:ea typeface="ヒラギノ角ゴ Pro W3"/>
              </a:rPr>
              <a:t>or the </a:t>
            </a:r>
            <a:r>
              <a:rPr lang="en-US" sz="2200" i="1" dirty="0">
                <a:ea typeface="ヒラギノ角ゴ Pro W3"/>
              </a:rPr>
              <a:t>Excluded Buildings Self Certification Letter</a:t>
            </a:r>
            <a:r>
              <a:rPr lang="en-US" sz="2200" dirty="0">
                <a:ea typeface="ヒラギノ角ゴ Pro W3"/>
              </a:rPr>
              <a:t>, upload documents to the top of the Completion Status page. </a:t>
            </a:r>
          </a:p>
        </p:txBody>
      </p:sp>
      <p:pic>
        <p:nvPicPr>
          <p:cNvPr id="10" name="Picture 9">
            <a:extLst>
              <a:ext uri="{FF2B5EF4-FFF2-40B4-BE49-F238E27FC236}">
                <a16:creationId xmlns:a16="http://schemas.microsoft.com/office/drawing/2014/main" id="{8B9C0434-EA81-05DC-EE99-384326AAFBDC}"/>
              </a:ext>
            </a:extLst>
          </p:cNvPr>
          <p:cNvPicPr>
            <a:picLocks noChangeAspect="1"/>
          </p:cNvPicPr>
          <p:nvPr/>
        </p:nvPicPr>
        <p:blipFill>
          <a:blip r:embed="rId3"/>
          <a:srcRect t="22318" r="4724" b="8701"/>
          <a:stretch>
            <a:fillRect/>
          </a:stretch>
        </p:blipFill>
        <p:spPr>
          <a:xfrm>
            <a:off x="5538312" y="3193097"/>
            <a:ext cx="6377468" cy="1591167"/>
          </a:xfrm>
          <a:prstGeom prst="rect">
            <a:avLst/>
          </a:prstGeom>
        </p:spPr>
      </p:pic>
      <p:grpSp>
        <p:nvGrpSpPr>
          <p:cNvPr id="5" name="Group 4">
            <a:extLst>
              <a:ext uri="{FF2B5EF4-FFF2-40B4-BE49-F238E27FC236}">
                <a16:creationId xmlns:a16="http://schemas.microsoft.com/office/drawing/2014/main" id="{F52A1C3E-7715-15EB-5734-460591CD20FC}"/>
              </a:ext>
            </a:extLst>
          </p:cNvPr>
          <p:cNvGrpSpPr/>
          <p:nvPr/>
        </p:nvGrpSpPr>
        <p:grpSpPr>
          <a:xfrm>
            <a:off x="5558287" y="5103919"/>
            <a:ext cx="6377468" cy="1112086"/>
            <a:chOff x="5558287" y="5103919"/>
            <a:chExt cx="6377468" cy="1112086"/>
          </a:xfrm>
        </p:grpSpPr>
        <p:pic>
          <p:nvPicPr>
            <p:cNvPr id="12" name="Picture 11">
              <a:extLst>
                <a:ext uri="{FF2B5EF4-FFF2-40B4-BE49-F238E27FC236}">
                  <a16:creationId xmlns:a16="http://schemas.microsoft.com/office/drawing/2014/main" id="{85C9475F-C3E3-BCAC-8F8E-CCE2CC0F3251}"/>
                </a:ext>
              </a:extLst>
            </p:cNvPr>
            <p:cNvPicPr>
              <a:picLocks noChangeAspect="1"/>
            </p:cNvPicPr>
            <p:nvPr/>
          </p:nvPicPr>
          <p:blipFill>
            <a:blip r:embed="rId4"/>
            <a:srcRect r="2003" b="10487"/>
            <a:stretch>
              <a:fillRect/>
            </a:stretch>
          </p:blipFill>
          <p:spPr>
            <a:xfrm>
              <a:off x="5558287" y="5103919"/>
              <a:ext cx="6377468" cy="1079692"/>
            </a:xfrm>
            <a:prstGeom prst="rect">
              <a:avLst/>
            </a:prstGeom>
          </p:spPr>
        </p:pic>
        <p:sp>
          <p:nvSpPr>
            <p:cNvPr id="2" name="Rectangle 1">
              <a:extLst>
                <a:ext uri="{FF2B5EF4-FFF2-40B4-BE49-F238E27FC236}">
                  <a16:creationId xmlns:a16="http://schemas.microsoft.com/office/drawing/2014/main" id="{6D207D66-49E2-A8CC-1D94-CB143235AD87}"/>
                </a:ext>
              </a:extLst>
            </p:cNvPr>
            <p:cNvSpPr/>
            <p:nvPr/>
          </p:nvSpPr>
          <p:spPr>
            <a:xfrm>
              <a:off x="6730761" y="5975994"/>
              <a:ext cx="1905000" cy="240011"/>
            </a:xfrm>
            <a:prstGeom prst="rect">
              <a:avLst/>
            </a:prstGeom>
            <a:noFill/>
            <a:ln>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3" name="Rectangle 2">
              <a:extLst>
                <a:ext uri="{FF2B5EF4-FFF2-40B4-BE49-F238E27FC236}">
                  <a16:creationId xmlns:a16="http://schemas.microsoft.com/office/drawing/2014/main" id="{044A622C-3427-88D8-7875-BBF15FB47D8F}"/>
                </a:ext>
              </a:extLst>
            </p:cNvPr>
            <p:cNvSpPr/>
            <p:nvPr/>
          </p:nvSpPr>
          <p:spPr>
            <a:xfrm>
              <a:off x="9776604" y="5975994"/>
              <a:ext cx="1748287" cy="240011"/>
            </a:xfrm>
            <a:prstGeom prst="rect">
              <a:avLst/>
            </a:prstGeom>
            <a:noFill/>
            <a:ln>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pSp>
    </p:spTree>
    <p:extLst>
      <p:ext uri="{BB962C8B-B14F-4D97-AF65-F5344CB8AC3E}">
        <p14:creationId xmlns:p14="http://schemas.microsoft.com/office/powerpoint/2010/main" val="18118663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10949BD-A3D0-FB94-035B-E7B8E86305CC}"/>
              </a:ext>
            </a:extLst>
          </p:cNvPr>
          <p:cNvSpPr>
            <a:spLocks noGrp="1"/>
          </p:cNvSpPr>
          <p:nvPr>
            <p:ph sz="half" idx="1"/>
          </p:nvPr>
        </p:nvSpPr>
        <p:spPr>
          <a:xfrm>
            <a:off x="428487" y="1524000"/>
            <a:ext cx="6141208" cy="4754563"/>
          </a:xfrm>
        </p:spPr>
        <p:txBody>
          <a:bodyPr/>
          <a:lstStyle/>
          <a:p>
            <a:pPr fontAlgn="base">
              <a:lnSpc>
                <a:spcPts val="1600"/>
              </a:lnSpc>
              <a:spcBef>
                <a:spcPts val="1200"/>
              </a:spcBef>
            </a:pPr>
            <a:r>
              <a:rPr lang="en-US" sz="1800" i="0" dirty="0">
                <a:solidFill>
                  <a:schemeClr val="tx1">
                    <a:lumMod val="75000"/>
                    <a:lumOff val="25000"/>
                  </a:schemeClr>
                </a:solidFill>
                <a:effectLst/>
                <a:latin typeface="Arial" panose="020B0604020202020204" pitchFamily="34" charset="0"/>
              </a:rPr>
              <a:t>FY 2027 instructions focus on information needed to complete statutory reporting. </a:t>
            </a:r>
          </a:p>
          <a:p>
            <a:pPr fontAlgn="base">
              <a:lnSpc>
                <a:spcPts val="1600"/>
              </a:lnSpc>
              <a:spcBef>
                <a:spcPts val="1200"/>
              </a:spcBef>
            </a:pPr>
            <a:r>
              <a:rPr lang="en-US" sz="1800" i="0" dirty="0">
                <a:solidFill>
                  <a:schemeClr val="tx1">
                    <a:lumMod val="75000"/>
                    <a:lumOff val="25000"/>
                  </a:schemeClr>
                </a:solidFill>
                <a:effectLst/>
                <a:latin typeface="Arial" panose="020B0604020202020204" pitchFamily="34" charset="0"/>
              </a:rPr>
              <a:t>Sites are </a:t>
            </a:r>
            <a:r>
              <a:rPr lang="en-US" sz="1800" i="0" u="sng" dirty="0">
                <a:solidFill>
                  <a:schemeClr val="tx1">
                    <a:lumMod val="75000"/>
                    <a:lumOff val="25000"/>
                  </a:schemeClr>
                </a:solidFill>
                <a:effectLst/>
                <a:latin typeface="Arial" panose="020B0604020202020204" pitchFamily="34" charset="0"/>
              </a:rPr>
              <a:t>only</a:t>
            </a:r>
            <a:r>
              <a:rPr lang="en-US" sz="1800" i="0" dirty="0">
                <a:solidFill>
                  <a:schemeClr val="tx1">
                    <a:lumMod val="75000"/>
                    <a:lumOff val="25000"/>
                  </a:schemeClr>
                </a:solidFill>
                <a:effectLst/>
                <a:latin typeface="Arial" panose="020B0604020202020204" pitchFamily="34" charset="0"/>
              </a:rPr>
              <a:t> required to fill </a:t>
            </a:r>
            <a:r>
              <a:rPr lang="en-US" sz="1800" dirty="0">
                <a:solidFill>
                  <a:schemeClr val="tx1">
                    <a:lumMod val="75000"/>
                    <a:lumOff val="25000"/>
                  </a:schemeClr>
                </a:solidFill>
                <a:latin typeface="Arial" panose="020B0604020202020204" pitchFamily="34" charset="0"/>
              </a:rPr>
              <a:t>out</a:t>
            </a:r>
            <a:r>
              <a:rPr lang="en-US" sz="1800" i="0" dirty="0">
                <a:solidFill>
                  <a:schemeClr val="tx1">
                    <a:lumMod val="75000"/>
                    <a:lumOff val="25000"/>
                  </a:schemeClr>
                </a:solidFill>
                <a:effectLst/>
                <a:latin typeface="Arial" panose="020B0604020202020204" pitchFamily="34" charset="0"/>
              </a:rPr>
              <a:t> Energy Management, Water Management, and Renewable Energy narrative sections if the reported year over year data fluctuates by more than ±5%. </a:t>
            </a:r>
          </a:p>
          <a:p>
            <a:pPr fontAlgn="base">
              <a:lnSpc>
                <a:spcPts val="1600"/>
              </a:lnSpc>
              <a:spcBef>
                <a:spcPts val="1200"/>
              </a:spcBef>
            </a:pPr>
            <a:r>
              <a:rPr lang="en-US" sz="1800" i="0" dirty="0">
                <a:solidFill>
                  <a:schemeClr val="tx1">
                    <a:lumMod val="75000"/>
                    <a:lumOff val="25000"/>
                  </a:schemeClr>
                </a:solidFill>
                <a:effectLst/>
                <a:latin typeface="Arial" panose="020B0604020202020204" pitchFamily="34" charset="0"/>
              </a:rPr>
              <a:t>Sites are </a:t>
            </a:r>
            <a:r>
              <a:rPr lang="en-US" sz="1800" i="0" u="sng" dirty="0">
                <a:solidFill>
                  <a:schemeClr val="tx1">
                    <a:lumMod val="75000"/>
                    <a:lumOff val="25000"/>
                  </a:schemeClr>
                </a:solidFill>
                <a:effectLst/>
                <a:latin typeface="Arial" panose="020B0604020202020204" pitchFamily="34" charset="0"/>
              </a:rPr>
              <a:t>only</a:t>
            </a:r>
            <a:r>
              <a:rPr lang="en-US" sz="1800" i="0" dirty="0">
                <a:solidFill>
                  <a:schemeClr val="tx1">
                    <a:lumMod val="75000"/>
                    <a:lumOff val="25000"/>
                  </a:schemeClr>
                </a:solidFill>
                <a:effectLst/>
                <a:latin typeface="Arial" panose="020B0604020202020204" pitchFamily="34" charset="0"/>
              </a:rPr>
              <a:t> required to fill out the Investments: Facilities and Workforce narrative if you have a relevant project</a:t>
            </a:r>
            <a:r>
              <a:rPr lang="en-US" sz="1800" dirty="0">
                <a:solidFill>
                  <a:schemeClr val="tx1">
                    <a:lumMod val="75000"/>
                    <a:lumOff val="25000"/>
                  </a:schemeClr>
                </a:solidFill>
                <a:latin typeface="Arial" panose="020B0604020202020204" pitchFamily="34" charset="0"/>
              </a:rPr>
              <a:t> (e.g., ESPC, UESC, AFFECT)</a:t>
            </a:r>
            <a:r>
              <a:rPr lang="en-US" sz="1800" i="0" dirty="0">
                <a:solidFill>
                  <a:schemeClr val="tx1">
                    <a:lumMod val="75000"/>
                    <a:lumOff val="25000"/>
                  </a:schemeClr>
                </a:solidFill>
                <a:effectLst/>
                <a:latin typeface="Arial" panose="020B0604020202020204" pitchFamily="34" charset="0"/>
              </a:rPr>
              <a:t>. Please note, that the instructions this year for differ slightly from last year. </a:t>
            </a:r>
          </a:p>
          <a:p>
            <a:pPr fontAlgn="base">
              <a:lnSpc>
                <a:spcPts val="1600"/>
              </a:lnSpc>
              <a:spcBef>
                <a:spcPts val="1200"/>
              </a:spcBef>
            </a:pPr>
            <a:r>
              <a:rPr lang="en-US" sz="1800" i="0" dirty="0">
                <a:solidFill>
                  <a:schemeClr val="tx1">
                    <a:lumMod val="75000"/>
                    <a:lumOff val="25000"/>
                  </a:schemeClr>
                </a:solidFill>
                <a:effectLst/>
                <a:latin typeface="Arial" panose="020B0604020202020204" pitchFamily="34" charset="0"/>
              </a:rPr>
              <a:t>Narratives must be submitted through the Dashboard using the corresponding section of the narrative category. </a:t>
            </a:r>
          </a:p>
          <a:p>
            <a:pPr fontAlgn="base">
              <a:lnSpc>
                <a:spcPts val="1600"/>
              </a:lnSpc>
              <a:spcBef>
                <a:spcPts val="1200"/>
              </a:spcBef>
            </a:pPr>
            <a:r>
              <a:rPr lang="en-US" sz="1800" dirty="0">
                <a:solidFill>
                  <a:schemeClr val="tx1">
                    <a:lumMod val="75000"/>
                    <a:lumOff val="25000"/>
                  </a:schemeClr>
                </a:solidFill>
                <a:latin typeface="Arial" panose="020B0604020202020204" pitchFamily="34" charset="0"/>
              </a:rPr>
              <a:t>Optional narrative sections include:</a:t>
            </a:r>
            <a:r>
              <a:rPr lang="en-US" sz="1800" i="0" dirty="0">
                <a:solidFill>
                  <a:schemeClr val="tx1">
                    <a:lumMod val="75000"/>
                    <a:lumOff val="25000"/>
                  </a:schemeClr>
                </a:solidFill>
                <a:effectLst/>
                <a:latin typeface="Arial" panose="020B0604020202020204" pitchFamily="34" charset="0"/>
              </a:rPr>
              <a:t> </a:t>
            </a:r>
            <a:r>
              <a:rPr lang="en-US" sz="1800" i="1" dirty="0">
                <a:solidFill>
                  <a:schemeClr val="tx1">
                    <a:lumMod val="75000"/>
                    <a:lumOff val="25000"/>
                  </a:schemeClr>
                </a:solidFill>
                <a:effectLst/>
                <a:latin typeface="Arial" panose="020B0604020202020204" pitchFamily="34" charset="0"/>
              </a:rPr>
              <a:t>Executive Summary, Waste Management, Fleet Management, Sustainable Buildings, Acquisition &amp; Procurement, Indirect Emissions, Fugitives &amp; Refrigerants,</a:t>
            </a:r>
            <a:r>
              <a:rPr lang="en-US" sz="1800" i="0" dirty="0">
                <a:solidFill>
                  <a:schemeClr val="tx1">
                    <a:lumMod val="75000"/>
                    <a:lumOff val="25000"/>
                  </a:schemeClr>
                </a:solidFill>
                <a:effectLst/>
                <a:latin typeface="Arial" panose="020B0604020202020204" pitchFamily="34" charset="0"/>
              </a:rPr>
              <a:t> </a:t>
            </a:r>
            <a:r>
              <a:rPr lang="en-US" sz="1800" i="1" dirty="0">
                <a:solidFill>
                  <a:schemeClr val="tx1">
                    <a:lumMod val="75000"/>
                    <a:lumOff val="25000"/>
                  </a:schemeClr>
                </a:solidFill>
                <a:effectLst/>
                <a:latin typeface="Arial" panose="020B0604020202020204" pitchFamily="34" charset="0"/>
              </a:rPr>
              <a:t>Electronic Stewardship &amp; Data Centers, </a:t>
            </a:r>
            <a:r>
              <a:rPr lang="en-US" sz="1800" dirty="0">
                <a:solidFill>
                  <a:schemeClr val="tx1">
                    <a:lumMod val="75000"/>
                    <a:lumOff val="25000"/>
                  </a:schemeClr>
                </a:solidFill>
                <a:effectLst/>
                <a:latin typeface="Arial" panose="020B0604020202020204" pitchFamily="34" charset="0"/>
              </a:rPr>
              <a:t>and</a:t>
            </a:r>
            <a:r>
              <a:rPr lang="en-US" sz="1800" i="1" dirty="0">
                <a:solidFill>
                  <a:schemeClr val="tx1">
                    <a:lumMod val="75000"/>
                    <a:lumOff val="25000"/>
                  </a:schemeClr>
                </a:solidFill>
                <a:effectLst/>
                <a:latin typeface="Arial" panose="020B0604020202020204" pitchFamily="34" charset="0"/>
              </a:rPr>
              <a:t> Adaptation &amp; Resilience</a:t>
            </a:r>
            <a:endParaRPr lang="en-US" sz="2400" i="0" dirty="0">
              <a:solidFill>
                <a:schemeClr val="tx1">
                  <a:lumMod val="75000"/>
                  <a:lumOff val="25000"/>
                </a:schemeClr>
              </a:solidFill>
              <a:effectLst/>
              <a:latin typeface="Segoe UI" panose="020B0502040204020203" pitchFamily="34" charset="0"/>
            </a:endParaRPr>
          </a:p>
          <a:p>
            <a:endParaRPr lang="en-US" dirty="0"/>
          </a:p>
        </p:txBody>
      </p:sp>
      <p:sp>
        <p:nvSpPr>
          <p:cNvPr id="4" name="Title 3">
            <a:extLst>
              <a:ext uri="{FF2B5EF4-FFF2-40B4-BE49-F238E27FC236}">
                <a16:creationId xmlns:a16="http://schemas.microsoft.com/office/drawing/2014/main" id="{863CD3D9-E1DB-23C1-2EEF-4546B038870F}"/>
              </a:ext>
            </a:extLst>
          </p:cNvPr>
          <p:cNvSpPr>
            <a:spLocks noGrp="1"/>
          </p:cNvSpPr>
          <p:nvPr>
            <p:ph type="title"/>
          </p:nvPr>
        </p:nvSpPr>
        <p:spPr>
          <a:xfrm>
            <a:off x="428487" y="267943"/>
            <a:ext cx="11379200" cy="685800"/>
          </a:xfrm>
        </p:spPr>
        <p:txBody>
          <a:bodyPr/>
          <a:lstStyle/>
          <a:p>
            <a:r>
              <a:rPr lang="en-US"/>
              <a:t>FY 2027 Energy &amp; Water Narrative Instructions</a:t>
            </a:r>
          </a:p>
        </p:txBody>
      </p:sp>
      <p:pic>
        <p:nvPicPr>
          <p:cNvPr id="9" name="Picture 8">
            <a:extLst>
              <a:ext uri="{FF2B5EF4-FFF2-40B4-BE49-F238E27FC236}">
                <a16:creationId xmlns:a16="http://schemas.microsoft.com/office/drawing/2014/main" id="{6C38E9DC-5EB6-10D9-1549-961C9F069E05}"/>
              </a:ext>
            </a:extLst>
          </p:cNvPr>
          <p:cNvPicPr>
            <a:picLocks noChangeAspect="1"/>
          </p:cNvPicPr>
          <p:nvPr/>
        </p:nvPicPr>
        <p:blipFill>
          <a:blip r:embed="rId3"/>
          <a:stretch>
            <a:fillRect/>
          </a:stretch>
        </p:blipFill>
        <p:spPr>
          <a:xfrm>
            <a:off x="6801169" y="1524000"/>
            <a:ext cx="5309182" cy="4263435"/>
          </a:xfrm>
          <a:prstGeom prst="rect">
            <a:avLst/>
          </a:prstGeom>
        </p:spPr>
      </p:pic>
    </p:spTree>
    <p:extLst>
      <p:ext uri="{BB962C8B-B14F-4D97-AF65-F5344CB8AC3E}">
        <p14:creationId xmlns:p14="http://schemas.microsoft.com/office/powerpoint/2010/main" val="36076937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D8BC79F-F95A-4388-B6FB-35D16FD12C5A}"/>
              </a:ext>
            </a:extLst>
          </p:cNvPr>
          <p:cNvSpPr>
            <a:spLocks noGrp="1"/>
          </p:cNvSpPr>
          <p:nvPr>
            <p:ph sz="half" idx="1"/>
          </p:nvPr>
        </p:nvSpPr>
        <p:spPr>
          <a:xfrm>
            <a:off x="406400" y="1371601"/>
            <a:ext cx="11328400" cy="4754563"/>
          </a:xfrm>
        </p:spPr>
        <p:txBody>
          <a:bodyPr/>
          <a:lstStyle/>
          <a:p>
            <a:r>
              <a:rPr lang="en-US">
                <a:solidFill>
                  <a:schemeClr val="accent4"/>
                </a:solidFill>
              </a:rPr>
              <a:t>Energy and Water Narratives </a:t>
            </a:r>
            <a:r>
              <a:rPr lang="en-US"/>
              <a:t>capture the story behind annual data submission. </a:t>
            </a:r>
          </a:p>
          <a:p>
            <a:endParaRPr lang="en-US"/>
          </a:p>
        </p:txBody>
      </p:sp>
      <p:sp>
        <p:nvSpPr>
          <p:cNvPr id="4" name="Title 3">
            <a:extLst>
              <a:ext uri="{FF2B5EF4-FFF2-40B4-BE49-F238E27FC236}">
                <a16:creationId xmlns:a16="http://schemas.microsoft.com/office/drawing/2014/main" id="{3127E881-67D7-8AEA-6159-8B12B14321AE}"/>
              </a:ext>
            </a:extLst>
          </p:cNvPr>
          <p:cNvSpPr>
            <a:spLocks noGrp="1"/>
          </p:cNvSpPr>
          <p:nvPr>
            <p:ph type="title"/>
          </p:nvPr>
        </p:nvSpPr>
        <p:spPr/>
        <p:txBody>
          <a:bodyPr/>
          <a:lstStyle/>
          <a:p>
            <a:r>
              <a:rPr lang="en-US"/>
              <a:t>Energy &amp; Water Narrative Overview</a:t>
            </a:r>
          </a:p>
        </p:txBody>
      </p:sp>
      <p:pic>
        <p:nvPicPr>
          <p:cNvPr id="6" name="Picture 5">
            <a:extLst>
              <a:ext uri="{FF2B5EF4-FFF2-40B4-BE49-F238E27FC236}">
                <a16:creationId xmlns:a16="http://schemas.microsoft.com/office/drawing/2014/main" id="{61F553B0-DC77-A1A3-112F-753FC2C85EBA}"/>
              </a:ext>
            </a:extLst>
          </p:cNvPr>
          <p:cNvPicPr>
            <a:picLocks noChangeAspect="1"/>
          </p:cNvPicPr>
          <p:nvPr/>
        </p:nvPicPr>
        <p:blipFill>
          <a:blip r:embed="rId2"/>
          <a:stretch>
            <a:fillRect/>
          </a:stretch>
        </p:blipFill>
        <p:spPr>
          <a:xfrm>
            <a:off x="483248" y="2199129"/>
            <a:ext cx="4319650" cy="1915671"/>
          </a:xfrm>
          <a:prstGeom prst="rect">
            <a:avLst/>
          </a:prstGeom>
        </p:spPr>
      </p:pic>
      <p:pic>
        <p:nvPicPr>
          <p:cNvPr id="10" name="Picture 9">
            <a:extLst>
              <a:ext uri="{FF2B5EF4-FFF2-40B4-BE49-F238E27FC236}">
                <a16:creationId xmlns:a16="http://schemas.microsoft.com/office/drawing/2014/main" id="{EC5FA572-3359-92E9-C305-159041BEE619}"/>
              </a:ext>
            </a:extLst>
          </p:cNvPr>
          <p:cNvPicPr>
            <a:picLocks noChangeAspect="1"/>
          </p:cNvPicPr>
          <p:nvPr/>
        </p:nvPicPr>
        <p:blipFill>
          <a:blip r:embed="rId3"/>
          <a:stretch>
            <a:fillRect/>
          </a:stretch>
        </p:blipFill>
        <p:spPr>
          <a:xfrm>
            <a:off x="3416948" y="3156964"/>
            <a:ext cx="8279752" cy="2900038"/>
          </a:xfrm>
          <a:prstGeom prst="rect">
            <a:avLst/>
          </a:prstGeom>
        </p:spPr>
      </p:pic>
    </p:spTree>
    <p:extLst>
      <p:ext uri="{BB962C8B-B14F-4D97-AF65-F5344CB8AC3E}">
        <p14:creationId xmlns:p14="http://schemas.microsoft.com/office/powerpoint/2010/main" val="16404591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018A337-0713-2237-ADF8-7B2D5BE60CDD}"/>
              </a:ext>
            </a:extLst>
          </p:cNvPr>
          <p:cNvSpPr>
            <a:spLocks noGrp="1"/>
          </p:cNvSpPr>
          <p:nvPr>
            <p:ph type="title"/>
          </p:nvPr>
        </p:nvSpPr>
        <p:spPr>
          <a:xfrm>
            <a:off x="406400" y="228600"/>
            <a:ext cx="8705513" cy="685800"/>
          </a:xfrm>
        </p:spPr>
        <p:txBody>
          <a:bodyPr/>
          <a:lstStyle/>
          <a:p>
            <a:r>
              <a:rPr lang="en-US"/>
              <a:t>Narrative Functions</a:t>
            </a:r>
          </a:p>
        </p:txBody>
      </p:sp>
      <p:sp>
        <p:nvSpPr>
          <p:cNvPr id="5" name="Content Placeholder 1">
            <a:extLst>
              <a:ext uri="{FF2B5EF4-FFF2-40B4-BE49-F238E27FC236}">
                <a16:creationId xmlns:a16="http://schemas.microsoft.com/office/drawing/2014/main" id="{CDC746A8-6ABA-686F-2DCB-0F8259F818AC}"/>
              </a:ext>
            </a:extLst>
          </p:cNvPr>
          <p:cNvSpPr txBox="1">
            <a:spLocks/>
          </p:cNvSpPr>
          <p:nvPr/>
        </p:nvSpPr>
        <p:spPr>
          <a:xfrm>
            <a:off x="307909" y="1435358"/>
            <a:ext cx="10664891" cy="4660641"/>
          </a:xfrm>
          <a:prstGeom prst="rect">
            <a:avLst/>
          </a:prstGeom>
        </p:spPr>
        <p:txBody>
          <a:bodyPr lIns="0" tIns="0" rIns="0" bIns="0"/>
          <a:lstStyle>
            <a:lvl1pPr marL="287338" marR="0" indent="-287338" algn="l" defTabSz="457200" rtl="0" eaLnBrk="1" fontAlgn="auto" latinLnBrk="0" hangingPunct="1">
              <a:lnSpc>
                <a:spcPct val="100000"/>
              </a:lnSpc>
              <a:spcBef>
                <a:spcPts val="0"/>
              </a:spcBef>
              <a:spcAft>
                <a:spcPts val="1200"/>
              </a:spcAft>
              <a:buClr>
                <a:schemeClr val="accent1"/>
              </a:buClr>
              <a:buSzTx/>
              <a:buFont typeface="Arial"/>
              <a:buChar char="•"/>
              <a:tabLst/>
              <a:defRPr sz="2600" kern="1200">
                <a:solidFill>
                  <a:srgbClr val="595959"/>
                </a:solidFill>
                <a:latin typeface="+mn-lt"/>
                <a:ea typeface="ヒラギノ角ゴ Pro W3" charset="-128"/>
                <a:cs typeface="ヒラギノ角ゴ Pro W3" charset="-128"/>
              </a:defRPr>
            </a:lvl1pPr>
            <a:lvl2pPr marL="576263" marR="0" indent="-288925" algn="l" defTabSz="457200" rtl="0" eaLnBrk="1" fontAlgn="auto" latinLnBrk="0" hangingPunct="1">
              <a:lnSpc>
                <a:spcPct val="100000"/>
              </a:lnSpc>
              <a:spcBef>
                <a:spcPts val="0"/>
              </a:spcBef>
              <a:spcAft>
                <a:spcPts val="1200"/>
              </a:spcAft>
              <a:buClr>
                <a:schemeClr val="accent1"/>
              </a:buClr>
              <a:buSzTx/>
              <a:buFont typeface="Arial"/>
              <a:buChar char="•"/>
              <a:tabLst/>
              <a:defRPr sz="2300" kern="1200">
                <a:solidFill>
                  <a:srgbClr val="595959"/>
                </a:solidFill>
                <a:latin typeface="+mn-lt"/>
                <a:ea typeface="ヒラギノ角ゴ Pro W3" charset="-128"/>
                <a:cs typeface="+mn-cs"/>
              </a:defRPr>
            </a:lvl2pPr>
            <a:lvl3pPr marL="804863" marR="0" indent="-228600" algn="l" defTabSz="457200" rtl="0" eaLnBrk="1" fontAlgn="auto" latinLnBrk="0" hangingPunct="1">
              <a:lnSpc>
                <a:spcPct val="100000"/>
              </a:lnSpc>
              <a:spcBef>
                <a:spcPts val="0"/>
              </a:spcBef>
              <a:spcAft>
                <a:spcPts val="1200"/>
              </a:spcAft>
              <a:buClr>
                <a:schemeClr val="accent1"/>
              </a:buClr>
              <a:buSzTx/>
              <a:buFont typeface="Arial"/>
              <a:buChar char="•"/>
              <a:tabLst/>
              <a:defRPr sz="2000" kern="1200">
                <a:solidFill>
                  <a:srgbClr val="595959"/>
                </a:solidFill>
                <a:latin typeface="+mn-lt"/>
                <a:ea typeface="ヒラギノ角ゴ Pro W3" charset="-128"/>
                <a:cs typeface="+mn-cs"/>
              </a:defRPr>
            </a:lvl3pPr>
            <a:lvl4pPr marL="1033463" marR="0" indent="-228600" algn="l" defTabSz="457200" rtl="0" eaLnBrk="1" fontAlgn="auto" latinLnBrk="0" hangingPunct="1">
              <a:lnSpc>
                <a:spcPct val="100000"/>
              </a:lnSpc>
              <a:spcBef>
                <a:spcPts val="0"/>
              </a:spcBef>
              <a:spcAft>
                <a:spcPts val="1200"/>
              </a:spcAft>
              <a:buClr>
                <a:schemeClr val="accent1"/>
              </a:buClr>
              <a:buSzTx/>
              <a:buFont typeface="Arial"/>
              <a:buChar char="•"/>
              <a:tabLst/>
              <a:defRPr sz="1800" kern="1200">
                <a:solidFill>
                  <a:srgbClr val="595959"/>
                </a:solidFill>
                <a:latin typeface="+mn-lt"/>
                <a:ea typeface="ヒラギノ角ゴ Pro W3" charset="-128"/>
                <a:cs typeface="+mn-cs"/>
              </a:defRPr>
            </a:lvl4pPr>
            <a:lvl5pPr marL="1262063" marR="0" indent="-228600" algn="l" defTabSz="457200" rtl="0" eaLnBrk="1" fontAlgn="auto" latinLnBrk="0" hangingPunct="1">
              <a:lnSpc>
                <a:spcPct val="100000"/>
              </a:lnSpc>
              <a:spcBef>
                <a:spcPts val="0"/>
              </a:spcBef>
              <a:spcAft>
                <a:spcPts val="1200"/>
              </a:spcAft>
              <a:buClr>
                <a:schemeClr val="accent1"/>
              </a:buClr>
              <a:buSzTx/>
              <a:buFont typeface="Arial"/>
              <a:buChar char="•"/>
              <a:tabLst/>
              <a:defRPr sz="1800" kern="1200">
                <a:solidFill>
                  <a:srgbClr val="595959"/>
                </a:solidFill>
                <a:latin typeface="+mn-lt"/>
                <a:ea typeface="ヒラギノ角ゴ Pro W3" charset="-128"/>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indent="0">
              <a:buFont typeface="Arial"/>
              <a:buNone/>
            </a:pPr>
            <a:r>
              <a:rPr lang="en-US"/>
              <a:t>The narrative module key capabilities consist of:</a:t>
            </a:r>
          </a:p>
          <a:p>
            <a:pPr marL="457200" indent="-457200">
              <a:spcAft>
                <a:spcPts val="600"/>
              </a:spcAft>
              <a:buFont typeface="+mj-lt"/>
              <a:buAutoNum type="arabicPeriod"/>
            </a:pPr>
            <a:r>
              <a:rPr lang="en-US" sz="2200"/>
              <a:t>Direct entry       and ability to save for later</a:t>
            </a:r>
          </a:p>
          <a:p>
            <a:pPr marL="457200" indent="-457200">
              <a:spcAft>
                <a:spcPts val="600"/>
              </a:spcAft>
              <a:buFont typeface="+mj-lt"/>
              <a:buAutoNum type="arabicPeriod"/>
            </a:pPr>
            <a:r>
              <a:rPr lang="en-US" sz="2200"/>
              <a:t>Work offline by using the upload template </a:t>
            </a:r>
          </a:p>
          <a:p>
            <a:pPr marL="457200" indent="-457200">
              <a:spcAft>
                <a:spcPts val="600"/>
              </a:spcAft>
              <a:buFont typeface="+mj-lt"/>
              <a:buAutoNum type="arabicPeriod"/>
            </a:pPr>
            <a:r>
              <a:rPr lang="en-US" sz="2200"/>
              <a:t>Jot down notes throughout the year without it being part of the generated plan.</a:t>
            </a:r>
          </a:p>
          <a:p>
            <a:pPr marL="457200" indent="-457200">
              <a:spcAft>
                <a:spcPts val="600"/>
              </a:spcAft>
              <a:buFont typeface="+mj-lt"/>
              <a:buAutoNum type="arabicPeriod"/>
            </a:pPr>
            <a:endParaRPr lang="en-US" sz="2200"/>
          </a:p>
          <a:p>
            <a:pPr marL="457200" indent="-457200">
              <a:spcAft>
                <a:spcPts val="600"/>
              </a:spcAft>
              <a:buFont typeface="+mj-lt"/>
              <a:buAutoNum type="arabicPeriod"/>
            </a:pPr>
            <a:endParaRPr lang="en-US" sz="2200"/>
          </a:p>
        </p:txBody>
      </p:sp>
      <p:pic>
        <p:nvPicPr>
          <p:cNvPr id="11" name="Picture 10">
            <a:extLst>
              <a:ext uri="{FF2B5EF4-FFF2-40B4-BE49-F238E27FC236}">
                <a16:creationId xmlns:a16="http://schemas.microsoft.com/office/drawing/2014/main" id="{E51D9427-E03E-9B46-F8B1-D835F9719057}"/>
              </a:ext>
            </a:extLst>
          </p:cNvPr>
          <p:cNvPicPr>
            <a:picLocks noChangeAspect="1"/>
          </p:cNvPicPr>
          <p:nvPr/>
        </p:nvPicPr>
        <p:blipFill>
          <a:blip r:embed="rId2"/>
          <a:stretch>
            <a:fillRect/>
          </a:stretch>
        </p:blipFill>
        <p:spPr>
          <a:xfrm>
            <a:off x="2280979" y="1946163"/>
            <a:ext cx="400050" cy="304800"/>
          </a:xfrm>
          <a:prstGeom prst="rect">
            <a:avLst/>
          </a:prstGeom>
        </p:spPr>
      </p:pic>
      <p:pic>
        <p:nvPicPr>
          <p:cNvPr id="12" name="Picture 11">
            <a:extLst>
              <a:ext uri="{FF2B5EF4-FFF2-40B4-BE49-F238E27FC236}">
                <a16:creationId xmlns:a16="http://schemas.microsoft.com/office/drawing/2014/main" id="{4FE88B72-9C04-DD55-236E-F62C8BE7E2CC}"/>
              </a:ext>
            </a:extLst>
          </p:cNvPr>
          <p:cNvPicPr>
            <a:picLocks noChangeAspect="1"/>
          </p:cNvPicPr>
          <p:nvPr/>
        </p:nvPicPr>
        <p:blipFill>
          <a:blip r:embed="rId3"/>
          <a:stretch>
            <a:fillRect/>
          </a:stretch>
        </p:blipFill>
        <p:spPr>
          <a:xfrm>
            <a:off x="6115137" y="2357253"/>
            <a:ext cx="714375" cy="352425"/>
          </a:xfrm>
          <a:prstGeom prst="rect">
            <a:avLst/>
          </a:prstGeom>
        </p:spPr>
      </p:pic>
      <p:pic>
        <p:nvPicPr>
          <p:cNvPr id="13" name="Picture 12">
            <a:extLst>
              <a:ext uri="{FF2B5EF4-FFF2-40B4-BE49-F238E27FC236}">
                <a16:creationId xmlns:a16="http://schemas.microsoft.com/office/drawing/2014/main" id="{1E4C06A3-2152-2A45-845D-BB6CD29D8DDF}"/>
              </a:ext>
            </a:extLst>
          </p:cNvPr>
          <p:cNvPicPr>
            <a:picLocks noChangeAspect="1"/>
          </p:cNvPicPr>
          <p:nvPr/>
        </p:nvPicPr>
        <p:blipFill>
          <a:blip r:embed="rId4"/>
          <a:stretch>
            <a:fillRect/>
          </a:stretch>
        </p:blipFill>
        <p:spPr>
          <a:xfrm>
            <a:off x="6149462" y="1840798"/>
            <a:ext cx="1733550" cy="400050"/>
          </a:xfrm>
          <a:prstGeom prst="rect">
            <a:avLst/>
          </a:prstGeom>
        </p:spPr>
      </p:pic>
      <p:pic>
        <p:nvPicPr>
          <p:cNvPr id="14" name="Picture 13">
            <a:extLst>
              <a:ext uri="{FF2B5EF4-FFF2-40B4-BE49-F238E27FC236}">
                <a16:creationId xmlns:a16="http://schemas.microsoft.com/office/drawing/2014/main" id="{55E127B1-EDB1-FC6D-3D4D-A8D247EF26E0}"/>
              </a:ext>
            </a:extLst>
          </p:cNvPr>
          <p:cNvPicPr>
            <a:picLocks noChangeAspect="1"/>
          </p:cNvPicPr>
          <p:nvPr/>
        </p:nvPicPr>
        <p:blipFill>
          <a:blip r:embed="rId5"/>
          <a:stretch>
            <a:fillRect/>
          </a:stretch>
        </p:blipFill>
        <p:spPr>
          <a:xfrm>
            <a:off x="463939" y="3384884"/>
            <a:ext cx="11371046" cy="1447800"/>
          </a:xfrm>
          <a:prstGeom prst="rect">
            <a:avLst/>
          </a:prstGeom>
        </p:spPr>
      </p:pic>
    </p:spTree>
    <p:extLst>
      <p:ext uri="{BB962C8B-B14F-4D97-AF65-F5344CB8AC3E}">
        <p14:creationId xmlns:p14="http://schemas.microsoft.com/office/powerpoint/2010/main" val="18571451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F299F8-2DCC-F396-D536-E63D0AF20751}"/>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CBB9C3F-9CAC-F8B1-4FC3-A0893BCCDC7B}"/>
              </a:ext>
            </a:extLst>
          </p:cNvPr>
          <p:cNvSpPr>
            <a:spLocks noGrp="1"/>
          </p:cNvSpPr>
          <p:nvPr>
            <p:ph sz="half" idx="1"/>
          </p:nvPr>
        </p:nvSpPr>
        <p:spPr>
          <a:xfrm>
            <a:off x="429404" y="1600200"/>
            <a:ext cx="11102675" cy="4754563"/>
          </a:xfrm>
        </p:spPr>
        <p:txBody>
          <a:bodyPr/>
          <a:lstStyle/>
          <a:p>
            <a:pPr marL="0" indent="0" algn="l" rtl="0" fontAlgn="base">
              <a:lnSpc>
                <a:spcPts val="1275"/>
              </a:lnSpc>
              <a:buNone/>
            </a:pPr>
            <a:r>
              <a:rPr lang="en-US" sz="1800" b="0" i="0">
                <a:solidFill>
                  <a:srgbClr val="000000"/>
                </a:solidFill>
                <a:effectLst/>
                <a:latin typeface="Arial" panose="020B0604020202020204" pitchFamily="34" charset="0"/>
              </a:rPr>
              <a:t> </a:t>
            </a:r>
            <a:endParaRPr lang="en-US" b="0" i="0">
              <a:solidFill>
                <a:srgbClr val="000000"/>
              </a:solidFill>
              <a:effectLst/>
              <a:latin typeface="Segoe UI" panose="020B0502040204020203" pitchFamily="34" charset="0"/>
            </a:endParaRPr>
          </a:p>
          <a:p>
            <a:endParaRPr lang="en-US"/>
          </a:p>
        </p:txBody>
      </p:sp>
      <p:sp>
        <p:nvSpPr>
          <p:cNvPr id="4" name="Title 3">
            <a:extLst>
              <a:ext uri="{FF2B5EF4-FFF2-40B4-BE49-F238E27FC236}">
                <a16:creationId xmlns:a16="http://schemas.microsoft.com/office/drawing/2014/main" id="{F454B7BC-30B9-DFF5-F78E-ED65E591C513}"/>
              </a:ext>
            </a:extLst>
          </p:cNvPr>
          <p:cNvSpPr>
            <a:spLocks noGrp="1"/>
          </p:cNvSpPr>
          <p:nvPr>
            <p:ph type="title"/>
          </p:nvPr>
        </p:nvSpPr>
        <p:spPr>
          <a:xfrm>
            <a:off x="406400" y="378378"/>
            <a:ext cx="11379200" cy="685800"/>
          </a:xfrm>
        </p:spPr>
        <p:txBody>
          <a:bodyPr/>
          <a:lstStyle/>
          <a:p>
            <a:r>
              <a:rPr lang="en-US"/>
              <a:t>Optional Energy and Water Narrative Sections</a:t>
            </a:r>
          </a:p>
        </p:txBody>
      </p:sp>
      <p:pic>
        <p:nvPicPr>
          <p:cNvPr id="5" name="Picture 4">
            <a:extLst>
              <a:ext uri="{FF2B5EF4-FFF2-40B4-BE49-F238E27FC236}">
                <a16:creationId xmlns:a16="http://schemas.microsoft.com/office/drawing/2014/main" id="{BE01DAE6-2BD6-A8FB-019E-A16906AF0660}"/>
              </a:ext>
            </a:extLst>
          </p:cNvPr>
          <p:cNvPicPr>
            <a:picLocks noChangeAspect="1"/>
          </p:cNvPicPr>
          <p:nvPr/>
        </p:nvPicPr>
        <p:blipFill>
          <a:blip r:embed="rId2"/>
          <a:stretch>
            <a:fillRect/>
          </a:stretch>
        </p:blipFill>
        <p:spPr>
          <a:xfrm>
            <a:off x="5715000" y="1471645"/>
            <a:ext cx="6172200" cy="4359069"/>
          </a:xfrm>
          <a:prstGeom prst="rect">
            <a:avLst/>
          </a:prstGeom>
        </p:spPr>
      </p:pic>
      <p:pic>
        <p:nvPicPr>
          <p:cNvPr id="9" name="Picture 8">
            <a:extLst>
              <a:ext uri="{FF2B5EF4-FFF2-40B4-BE49-F238E27FC236}">
                <a16:creationId xmlns:a16="http://schemas.microsoft.com/office/drawing/2014/main" id="{AB89327F-BB82-939D-6A38-915B2A3EF909}"/>
              </a:ext>
            </a:extLst>
          </p:cNvPr>
          <p:cNvPicPr>
            <a:picLocks noChangeAspect="1"/>
          </p:cNvPicPr>
          <p:nvPr/>
        </p:nvPicPr>
        <p:blipFill>
          <a:blip r:embed="rId3"/>
          <a:stretch>
            <a:fillRect/>
          </a:stretch>
        </p:blipFill>
        <p:spPr>
          <a:xfrm>
            <a:off x="9888166" y="5617369"/>
            <a:ext cx="685800" cy="250031"/>
          </a:xfrm>
          <a:prstGeom prst="rect">
            <a:avLst/>
          </a:prstGeom>
        </p:spPr>
      </p:pic>
      <p:sp>
        <p:nvSpPr>
          <p:cNvPr id="11" name="TextBox 10">
            <a:extLst>
              <a:ext uri="{FF2B5EF4-FFF2-40B4-BE49-F238E27FC236}">
                <a16:creationId xmlns:a16="http://schemas.microsoft.com/office/drawing/2014/main" id="{EFC63AE2-5C17-F846-8F2D-74EFD93C0877}"/>
              </a:ext>
            </a:extLst>
          </p:cNvPr>
          <p:cNvSpPr txBox="1"/>
          <p:nvPr/>
        </p:nvSpPr>
        <p:spPr>
          <a:xfrm>
            <a:off x="406400" y="1471645"/>
            <a:ext cx="4953479" cy="4032707"/>
          </a:xfrm>
          <a:prstGeom prst="rect">
            <a:avLst/>
          </a:prstGeom>
          <a:noFill/>
        </p:spPr>
        <p:txBody>
          <a:bodyPr wrap="square" lIns="91440" tIns="45720" rIns="91440" bIns="45720" anchor="t">
            <a:spAutoFit/>
          </a:bodyPr>
          <a:lstStyle/>
          <a:p>
            <a:pPr marL="0" marR="0">
              <a:lnSpc>
                <a:spcPct val="107000"/>
              </a:lnSpc>
              <a:spcAft>
                <a:spcPts val="800"/>
              </a:spcAft>
              <a:buNone/>
            </a:pPr>
            <a:r>
              <a:rPr lang="en-US" sz="1800" dirty="0">
                <a:solidFill>
                  <a:schemeClr val="tx1">
                    <a:lumMod val="75000"/>
                    <a:lumOff val="25000"/>
                  </a:schemeClr>
                </a:solidFill>
                <a:effectLst/>
                <a:latin typeface="Arial" panose="020B0604020202020204" pitchFamily="34" charset="0"/>
                <a:ea typeface="Calibri" panose="020F0502020204030204" pitchFamily="34" charset="0"/>
                <a:cs typeface="Arial" panose="020B0604020202020204" pitchFamily="34" charset="0"/>
              </a:rPr>
              <a:t>The following sections are “optional” for Narrative reporting and have been indicated as such in the narrative section of the Dashboard:</a:t>
            </a:r>
          </a:p>
          <a:p>
            <a:pPr marL="285750" marR="0" indent="-285750">
              <a:lnSpc>
                <a:spcPct val="107000"/>
              </a:lnSpc>
              <a:spcAft>
                <a:spcPts val="0"/>
              </a:spcAft>
              <a:buClr>
                <a:schemeClr val="accent1"/>
              </a:buClr>
              <a:buFont typeface="Arial" panose="020B0604020202020204" pitchFamily="34" charset="0"/>
              <a:buChar char="•"/>
            </a:pPr>
            <a:r>
              <a:rPr lang="en-US" sz="1800" dirty="0">
                <a:solidFill>
                  <a:schemeClr val="tx1">
                    <a:lumMod val="75000"/>
                    <a:lumOff val="25000"/>
                  </a:schemeClr>
                </a:solidFill>
                <a:effectLst/>
                <a:latin typeface="Arial" panose="020B0604020202020204" pitchFamily="34" charset="0"/>
                <a:ea typeface="Calibri" panose="020F0502020204030204" pitchFamily="34" charset="0"/>
                <a:cs typeface="Arial" panose="020B0604020202020204" pitchFamily="34" charset="0"/>
              </a:rPr>
              <a:t>Executive Summary</a:t>
            </a:r>
            <a:endParaRPr lang="en-US" dirty="0">
              <a:solidFill>
                <a:schemeClr val="tx1">
                  <a:lumMod val="75000"/>
                  <a:lumOff val="25000"/>
                </a:schemeClr>
              </a:solidFill>
              <a:latin typeface="Calibri" panose="020F0502020204030204" pitchFamily="34" charset="0"/>
              <a:ea typeface="Calibri" panose="020F0502020204030204" pitchFamily="34" charset="0"/>
              <a:cs typeface="Arial" panose="020B0604020202020204" pitchFamily="34" charset="0"/>
            </a:endParaRPr>
          </a:p>
          <a:p>
            <a:pPr marL="285750" marR="0" indent="-285750">
              <a:lnSpc>
                <a:spcPct val="107000"/>
              </a:lnSpc>
              <a:spcAft>
                <a:spcPts val="0"/>
              </a:spcAft>
              <a:buClr>
                <a:schemeClr val="accent1"/>
              </a:buClr>
              <a:buFont typeface="Arial" panose="020B0604020202020204" pitchFamily="34" charset="0"/>
              <a:buChar char="•"/>
            </a:pPr>
            <a:r>
              <a:rPr lang="en-US" sz="1800" dirty="0">
                <a:solidFill>
                  <a:schemeClr val="tx1">
                    <a:lumMod val="75000"/>
                    <a:lumOff val="25000"/>
                  </a:schemeClr>
                </a:solidFill>
                <a:effectLst/>
                <a:latin typeface="Arial" panose="020B0604020202020204" pitchFamily="34" charset="0"/>
                <a:ea typeface="Calibri" panose="020F0502020204030204" pitchFamily="34" charset="0"/>
                <a:cs typeface="Arial" panose="020B0604020202020204" pitchFamily="34" charset="0"/>
              </a:rPr>
              <a:t>Waste Management</a:t>
            </a:r>
            <a:endParaRPr lang="en-US" dirty="0">
              <a:solidFill>
                <a:schemeClr val="tx1">
                  <a:lumMod val="75000"/>
                  <a:lumOff val="25000"/>
                </a:schemeClr>
              </a:solidFill>
              <a:latin typeface="Calibri" panose="020F0502020204030204" pitchFamily="34" charset="0"/>
              <a:ea typeface="Calibri" panose="020F0502020204030204" pitchFamily="34" charset="0"/>
              <a:cs typeface="Arial" panose="020B0604020202020204" pitchFamily="34" charset="0"/>
            </a:endParaRPr>
          </a:p>
          <a:p>
            <a:pPr marL="285750" marR="0" indent="-285750">
              <a:lnSpc>
                <a:spcPct val="107000"/>
              </a:lnSpc>
              <a:spcAft>
                <a:spcPts val="0"/>
              </a:spcAft>
              <a:buClr>
                <a:schemeClr val="accent1"/>
              </a:buClr>
              <a:buFont typeface="Arial" panose="020B0604020202020204" pitchFamily="34" charset="0"/>
              <a:buChar char="•"/>
            </a:pPr>
            <a:r>
              <a:rPr lang="en-US" sz="1800" dirty="0">
                <a:effectLst/>
                <a:latin typeface="Arial" panose="020B0604020202020204" pitchFamily="34" charset="0"/>
                <a:ea typeface="Calibri" panose="020F0502020204030204" pitchFamily="34" charset="0"/>
                <a:cs typeface="Arial" panose="020B0604020202020204" pitchFamily="34" charset="0"/>
              </a:rPr>
              <a:t>Fleet Management</a:t>
            </a:r>
            <a:endParaRPr lang="en-US" dirty="0">
              <a:latin typeface="Calibri" panose="020F0502020204030204" pitchFamily="34" charset="0"/>
              <a:ea typeface="Calibri" panose="020F0502020204030204" pitchFamily="34" charset="0"/>
              <a:cs typeface="Arial" panose="020B0604020202020204" pitchFamily="34" charset="0"/>
            </a:endParaRPr>
          </a:p>
          <a:p>
            <a:pPr marL="285750" marR="0" indent="-285750">
              <a:lnSpc>
                <a:spcPct val="107000"/>
              </a:lnSpc>
              <a:spcAft>
                <a:spcPts val="0"/>
              </a:spcAft>
              <a:buClr>
                <a:schemeClr val="accent1"/>
              </a:buClr>
              <a:buFont typeface="Arial" panose="020B0604020202020204" pitchFamily="34" charset="0"/>
              <a:buChar char="•"/>
            </a:pPr>
            <a:r>
              <a:rPr lang="en-US" sz="1800" dirty="0">
                <a:effectLst/>
                <a:latin typeface="Arial" panose="020B0604020202020204" pitchFamily="34" charset="0"/>
                <a:ea typeface="Calibri" panose="020F0502020204030204" pitchFamily="34" charset="0"/>
                <a:cs typeface="Arial" panose="020B0604020202020204" pitchFamily="34" charset="0"/>
              </a:rPr>
              <a:t>Sustainable Buildings</a:t>
            </a:r>
            <a:endParaRPr lang="en-US" dirty="0">
              <a:latin typeface="Calibri" panose="020F0502020204030204" pitchFamily="34" charset="0"/>
              <a:ea typeface="Calibri" panose="020F0502020204030204" pitchFamily="34" charset="0"/>
              <a:cs typeface="Arial" panose="020B0604020202020204" pitchFamily="34" charset="0"/>
            </a:endParaRPr>
          </a:p>
          <a:p>
            <a:pPr marL="285750" marR="0" indent="-285750">
              <a:lnSpc>
                <a:spcPct val="107000"/>
              </a:lnSpc>
              <a:spcAft>
                <a:spcPts val="0"/>
              </a:spcAft>
              <a:buClr>
                <a:schemeClr val="accent1"/>
              </a:buClr>
              <a:buFont typeface="Arial" panose="020B0604020202020204" pitchFamily="34" charset="0"/>
              <a:buChar char="•"/>
            </a:pPr>
            <a:r>
              <a:rPr lang="en-US" sz="1800" dirty="0">
                <a:effectLst/>
                <a:latin typeface="Arial"/>
                <a:ea typeface="Calibri"/>
                <a:cs typeface="Arial"/>
              </a:rPr>
              <a:t>Acquisition &amp; Procurement (optional workbooks should be uploaded to this page)</a:t>
            </a:r>
            <a:endParaRPr lang="en-US" dirty="0">
              <a:latin typeface="Arial"/>
              <a:ea typeface="Calibri"/>
              <a:cs typeface="Arial"/>
            </a:endParaRPr>
          </a:p>
          <a:p>
            <a:pPr marL="285750" marR="0" indent="-285750">
              <a:lnSpc>
                <a:spcPct val="107000"/>
              </a:lnSpc>
              <a:spcAft>
                <a:spcPts val="0"/>
              </a:spcAft>
              <a:buClr>
                <a:schemeClr val="accent1"/>
              </a:buClr>
              <a:buFont typeface="Arial" panose="020B0604020202020204" pitchFamily="34" charset="0"/>
              <a:buChar char="•"/>
            </a:pPr>
            <a:r>
              <a:rPr lang="en-US" sz="1800" dirty="0">
                <a:solidFill>
                  <a:schemeClr val="tx1">
                    <a:lumMod val="75000"/>
                    <a:lumOff val="25000"/>
                  </a:schemeClr>
                </a:solidFill>
                <a:effectLst/>
                <a:latin typeface="Arial" panose="020B0604020202020204" pitchFamily="34" charset="0"/>
                <a:ea typeface="Calibri" panose="020F0502020204030204" pitchFamily="34" charset="0"/>
                <a:cs typeface="Arial" panose="020B0604020202020204" pitchFamily="34" charset="0"/>
              </a:rPr>
              <a:t>Indirect Emissions</a:t>
            </a:r>
            <a:endParaRPr lang="en-US" dirty="0">
              <a:solidFill>
                <a:schemeClr val="tx1">
                  <a:lumMod val="75000"/>
                  <a:lumOff val="25000"/>
                </a:schemeClr>
              </a:solidFill>
              <a:latin typeface="Calibri" panose="020F0502020204030204" pitchFamily="34" charset="0"/>
              <a:ea typeface="Calibri" panose="020F0502020204030204" pitchFamily="34" charset="0"/>
              <a:cs typeface="Arial" panose="020B0604020202020204" pitchFamily="34" charset="0"/>
            </a:endParaRPr>
          </a:p>
          <a:p>
            <a:pPr marL="285750" marR="0" indent="-285750">
              <a:lnSpc>
                <a:spcPct val="107000"/>
              </a:lnSpc>
              <a:spcAft>
                <a:spcPts val="0"/>
              </a:spcAft>
              <a:buClr>
                <a:schemeClr val="accent1"/>
              </a:buClr>
              <a:buFont typeface="Arial" panose="020B0604020202020204" pitchFamily="34" charset="0"/>
              <a:buChar char="•"/>
            </a:pPr>
            <a:r>
              <a:rPr lang="en-US" sz="1800" dirty="0">
                <a:solidFill>
                  <a:schemeClr val="tx1">
                    <a:lumMod val="75000"/>
                    <a:lumOff val="25000"/>
                  </a:schemeClr>
                </a:solidFill>
                <a:effectLst/>
                <a:latin typeface="Arial" panose="020B0604020202020204" pitchFamily="34" charset="0"/>
                <a:ea typeface="Calibri" panose="020F0502020204030204" pitchFamily="34" charset="0"/>
                <a:cs typeface="Arial" panose="020B0604020202020204" pitchFamily="34" charset="0"/>
              </a:rPr>
              <a:t>Fugitives &amp; Refrigerants</a:t>
            </a:r>
            <a:endParaRPr lang="en-US" sz="1800" dirty="0">
              <a:solidFill>
                <a:schemeClr val="tx1">
                  <a:lumMod val="75000"/>
                  <a:lumOff val="25000"/>
                </a:schemeClr>
              </a:solidFill>
              <a:effectLst/>
              <a:latin typeface="Calibri" panose="020F0502020204030204" pitchFamily="34" charset="0"/>
              <a:ea typeface="Calibri" panose="020F0502020204030204" pitchFamily="34" charset="0"/>
              <a:cs typeface="Arial" panose="020B0604020202020204" pitchFamily="34" charset="0"/>
            </a:endParaRPr>
          </a:p>
          <a:p>
            <a:pPr marL="285750" marR="0" indent="-285750">
              <a:lnSpc>
                <a:spcPct val="107000"/>
              </a:lnSpc>
              <a:spcAft>
                <a:spcPts val="0"/>
              </a:spcAft>
              <a:buClr>
                <a:schemeClr val="accent1"/>
              </a:buClr>
              <a:buFont typeface="Arial" panose="020B0604020202020204" pitchFamily="34" charset="0"/>
              <a:buChar char="•"/>
            </a:pPr>
            <a:r>
              <a:rPr lang="en-US" sz="1800" dirty="0">
                <a:solidFill>
                  <a:schemeClr val="tx1">
                    <a:lumMod val="75000"/>
                    <a:lumOff val="25000"/>
                  </a:schemeClr>
                </a:solidFill>
                <a:effectLst/>
                <a:latin typeface="Arial" panose="020B0604020202020204" pitchFamily="34" charset="0"/>
                <a:ea typeface="Calibri" panose="020F0502020204030204" pitchFamily="34" charset="0"/>
                <a:cs typeface="Arial" panose="020B0604020202020204" pitchFamily="34" charset="0"/>
              </a:rPr>
              <a:t>Electronic Stewardship &amp; Data Centers</a:t>
            </a:r>
            <a:endParaRPr lang="en-US" dirty="0">
              <a:solidFill>
                <a:schemeClr val="tx1">
                  <a:lumMod val="75000"/>
                  <a:lumOff val="25000"/>
                </a:schemeClr>
              </a:solidFill>
              <a:latin typeface="Calibri" panose="020F0502020204030204" pitchFamily="34" charset="0"/>
              <a:ea typeface="Calibri" panose="020F0502020204030204" pitchFamily="34" charset="0"/>
              <a:cs typeface="Arial" panose="020B0604020202020204" pitchFamily="34" charset="0"/>
            </a:endParaRPr>
          </a:p>
          <a:p>
            <a:pPr marL="285750" marR="0" indent="-285750">
              <a:lnSpc>
                <a:spcPct val="107000"/>
              </a:lnSpc>
              <a:spcAft>
                <a:spcPts val="0"/>
              </a:spcAft>
              <a:buClr>
                <a:schemeClr val="accent1"/>
              </a:buClr>
              <a:buFont typeface="Arial" panose="020B0604020202020204" pitchFamily="34" charset="0"/>
              <a:buChar char="•"/>
            </a:pPr>
            <a:r>
              <a:rPr lang="en-US" sz="1800" dirty="0">
                <a:solidFill>
                  <a:schemeClr val="tx1">
                    <a:lumMod val="75000"/>
                    <a:lumOff val="25000"/>
                  </a:schemeClr>
                </a:solidFill>
                <a:effectLst/>
                <a:latin typeface="Arial" panose="020B0604020202020204" pitchFamily="34" charset="0"/>
                <a:ea typeface="Calibri" panose="020F0502020204030204" pitchFamily="34" charset="0"/>
                <a:cs typeface="Arial" panose="020B0604020202020204" pitchFamily="34" charset="0"/>
              </a:rPr>
              <a:t>Adaptation &amp; Resilience</a:t>
            </a:r>
            <a:endParaRPr lang="en-US" sz="1800" dirty="0">
              <a:solidFill>
                <a:schemeClr val="tx1">
                  <a:lumMod val="75000"/>
                  <a:lumOff val="25000"/>
                </a:schemeClr>
              </a:solidFill>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3085768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66B6EC-64DB-E698-F5B9-0D3B65F5CA80}"/>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A3D2FA1-9859-CC7E-8291-EF47456F5FF4}"/>
              </a:ext>
            </a:extLst>
          </p:cNvPr>
          <p:cNvSpPr>
            <a:spLocks noGrp="1"/>
          </p:cNvSpPr>
          <p:nvPr>
            <p:ph sz="half" idx="1"/>
          </p:nvPr>
        </p:nvSpPr>
        <p:spPr>
          <a:xfrm>
            <a:off x="429404" y="1600200"/>
            <a:ext cx="11102675" cy="4754563"/>
          </a:xfrm>
        </p:spPr>
        <p:txBody>
          <a:bodyPr/>
          <a:lstStyle/>
          <a:p>
            <a:pPr marL="0" indent="0" algn="l" rtl="0" fontAlgn="base">
              <a:lnSpc>
                <a:spcPts val="1275"/>
              </a:lnSpc>
              <a:buNone/>
            </a:pPr>
            <a:r>
              <a:rPr lang="en-US" sz="1800" b="0" i="0" dirty="0">
                <a:solidFill>
                  <a:srgbClr val="000000"/>
                </a:solidFill>
                <a:effectLst/>
                <a:latin typeface="Arial" panose="020B0604020202020204" pitchFamily="34" charset="0"/>
              </a:rPr>
              <a:t> </a:t>
            </a:r>
            <a:endParaRPr lang="en-US" b="0" i="0" dirty="0">
              <a:solidFill>
                <a:srgbClr val="000000"/>
              </a:solidFill>
              <a:effectLst/>
              <a:latin typeface="Segoe UI" panose="020B0502040204020203" pitchFamily="34" charset="0"/>
            </a:endParaRPr>
          </a:p>
          <a:p>
            <a:endParaRPr lang="en-US" dirty="0"/>
          </a:p>
        </p:txBody>
      </p:sp>
      <p:sp>
        <p:nvSpPr>
          <p:cNvPr id="4" name="Title 3">
            <a:extLst>
              <a:ext uri="{FF2B5EF4-FFF2-40B4-BE49-F238E27FC236}">
                <a16:creationId xmlns:a16="http://schemas.microsoft.com/office/drawing/2014/main" id="{07DD9B58-3423-3FF0-4039-EC60736A6793}"/>
              </a:ext>
            </a:extLst>
          </p:cNvPr>
          <p:cNvSpPr>
            <a:spLocks noGrp="1"/>
          </p:cNvSpPr>
          <p:nvPr>
            <p:ph type="title"/>
          </p:nvPr>
        </p:nvSpPr>
        <p:spPr>
          <a:xfrm>
            <a:off x="406400" y="288892"/>
            <a:ext cx="11379200" cy="685800"/>
          </a:xfrm>
        </p:spPr>
        <p:txBody>
          <a:bodyPr/>
          <a:lstStyle/>
          <a:p>
            <a:r>
              <a:rPr lang="en-US"/>
              <a:t>Completing the Narrative </a:t>
            </a:r>
          </a:p>
        </p:txBody>
      </p:sp>
      <p:sp>
        <p:nvSpPr>
          <p:cNvPr id="11" name="TextBox 10">
            <a:extLst>
              <a:ext uri="{FF2B5EF4-FFF2-40B4-BE49-F238E27FC236}">
                <a16:creationId xmlns:a16="http://schemas.microsoft.com/office/drawing/2014/main" id="{AD2F6EB2-09EB-29FA-B8D8-75AD80D995A9}"/>
              </a:ext>
            </a:extLst>
          </p:cNvPr>
          <p:cNvSpPr txBox="1"/>
          <p:nvPr/>
        </p:nvSpPr>
        <p:spPr>
          <a:xfrm>
            <a:off x="387709" y="1357620"/>
            <a:ext cx="11144370" cy="2653483"/>
          </a:xfrm>
          <a:prstGeom prst="rect">
            <a:avLst/>
          </a:prstGeom>
          <a:noFill/>
        </p:spPr>
        <p:txBody>
          <a:bodyPr wrap="square">
            <a:spAutoFit/>
          </a:bodyPr>
          <a:lstStyle/>
          <a:p>
            <a:pPr marL="285750" marR="0" indent="-285750">
              <a:lnSpc>
                <a:spcPct val="107000"/>
              </a:lnSpc>
              <a:spcAft>
                <a:spcPts val="800"/>
              </a:spcAft>
              <a:buClr>
                <a:schemeClr val="accent1"/>
              </a:buClr>
              <a:buFont typeface="Arial" panose="020B0604020202020204" pitchFamily="34" charset="0"/>
              <a:buChar char="•"/>
            </a:pPr>
            <a:r>
              <a:rPr lang="en-US" sz="1800" dirty="0">
                <a:solidFill>
                  <a:schemeClr val="tx1">
                    <a:lumMod val="75000"/>
                    <a:lumOff val="25000"/>
                  </a:schemeClr>
                </a:solidFill>
                <a:effectLst/>
                <a:latin typeface="Arial" panose="020B0604020202020204" pitchFamily="34" charset="0"/>
                <a:ea typeface="Calibri" panose="020F0502020204030204" pitchFamily="34" charset="0"/>
                <a:cs typeface="Arial" panose="020B0604020202020204" pitchFamily="34" charset="0"/>
              </a:rPr>
              <a:t>Once you have checked the “Marked Complete” box for </a:t>
            </a:r>
            <a:r>
              <a:rPr lang="en-US" sz="1800" u="sng" dirty="0">
                <a:solidFill>
                  <a:schemeClr val="tx1">
                    <a:lumMod val="75000"/>
                    <a:lumOff val="25000"/>
                  </a:schemeClr>
                </a:solidFill>
                <a:effectLst/>
                <a:latin typeface="Arial" panose="020B0604020202020204" pitchFamily="34" charset="0"/>
                <a:ea typeface="Calibri" panose="020F0502020204030204" pitchFamily="34" charset="0"/>
                <a:cs typeface="Arial" panose="020B0604020202020204" pitchFamily="34" charset="0"/>
              </a:rPr>
              <a:t>required</a:t>
            </a:r>
            <a:r>
              <a:rPr lang="en-US" sz="1800" dirty="0">
                <a:solidFill>
                  <a:schemeClr val="tx1">
                    <a:lumMod val="75000"/>
                    <a:lumOff val="25000"/>
                  </a:schemeClr>
                </a:solidFill>
                <a:effectLst/>
                <a:latin typeface="Arial" panose="020B0604020202020204" pitchFamily="34" charset="0"/>
                <a:ea typeface="Calibri" panose="020F0502020204030204" pitchFamily="34" charset="0"/>
                <a:cs typeface="Arial" panose="020B0604020202020204" pitchFamily="34" charset="0"/>
              </a:rPr>
              <a:t> narrative categories, you will be able to select the “Complete </a:t>
            </a:r>
            <a:r>
              <a:rPr lang="en-US" dirty="0">
                <a:solidFill>
                  <a:schemeClr val="tx1">
                    <a:lumMod val="75000"/>
                    <a:lumOff val="25000"/>
                  </a:schemeClr>
                </a:solidFill>
                <a:latin typeface="Arial" panose="020B0604020202020204" pitchFamily="34" charset="0"/>
                <a:ea typeface="Calibri" panose="020F0502020204030204" pitchFamily="34" charset="0"/>
                <a:cs typeface="Arial" panose="020B0604020202020204" pitchFamily="34" charset="0"/>
              </a:rPr>
              <a:t>Narrative</a:t>
            </a:r>
            <a:r>
              <a:rPr lang="en-US" sz="1800" dirty="0">
                <a:solidFill>
                  <a:schemeClr val="tx1">
                    <a:lumMod val="75000"/>
                    <a:lumOff val="25000"/>
                  </a:schemeClr>
                </a:solidFill>
                <a:effectLst/>
                <a:latin typeface="Arial" panose="020B0604020202020204" pitchFamily="34" charset="0"/>
                <a:ea typeface="Calibri" panose="020F0502020204030204" pitchFamily="34" charset="0"/>
                <a:cs typeface="Arial" panose="020B0604020202020204" pitchFamily="34" charset="0"/>
              </a:rPr>
              <a:t>” button. If you have the responsibility for approval, you will then have the option to “approve” or “reject” the narrative (on the right-hand side). The narrative can also be approved via the Completion Status page. </a:t>
            </a:r>
          </a:p>
          <a:p>
            <a:pPr marL="742950" lvl="1" indent="-285750">
              <a:lnSpc>
                <a:spcPct val="107000"/>
              </a:lnSpc>
              <a:spcAft>
                <a:spcPts val="800"/>
              </a:spcAft>
              <a:buClr>
                <a:schemeClr val="accent1"/>
              </a:buClr>
              <a:buSzPct val="75000"/>
              <a:buFont typeface="Courier New" panose="02070309020205020404" pitchFamily="49" charset="0"/>
              <a:buChar char="o"/>
            </a:pPr>
            <a:r>
              <a:rPr lang="en-US" dirty="0">
                <a:solidFill>
                  <a:schemeClr val="tx1">
                    <a:lumMod val="75000"/>
                    <a:lumOff val="25000"/>
                  </a:schemeClr>
                </a:solidFill>
                <a:latin typeface="Arial" panose="020B0604020202020204" pitchFamily="34" charset="0"/>
                <a:ea typeface="Calibri" panose="020F0502020204030204" pitchFamily="34" charset="0"/>
                <a:cs typeface="Arial" panose="020B0604020202020204" pitchFamily="34" charset="0"/>
              </a:rPr>
              <a:t>The Dashboard has been modified so only Energy, Water, Renewable Energy, and </a:t>
            </a:r>
            <a:r>
              <a:rPr lang="en-US" sz="1800" i="0" dirty="0">
                <a:solidFill>
                  <a:schemeClr val="tx1">
                    <a:lumMod val="75000"/>
                    <a:lumOff val="25000"/>
                  </a:schemeClr>
                </a:solidFill>
                <a:effectLst/>
                <a:latin typeface="Arial" panose="020B0604020202020204" pitchFamily="34" charset="0"/>
              </a:rPr>
              <a:t>Investments: Facilities and Workforce categories </a:t>
            </a:r>
            <a:r>
              <a:rPr lang="en-US" sz="1800" i="0" dirty="0">
                <a:solidFill>
                  <a:schemeClr val="tx1">
                    <a:lumMod val="75000"/>
                    <a:lumOff val="25000"/>
                  </a:schemeClr>
                </a:solidFill>
                <a:effectLst/>
                <a:latin typeface="Arial" panose="020B0604020202020204" pitchFamily="34" charset="0"/>
                <a:ea typeface="Calibri" panose="020F0502020204030204" pitchFamily="34" charset="0"/>
                <a:cs typeface="Arial" panose="020B0604020202020204" pitchFamily="34" charset="0"/>
              </a:rPr>
              <a:t>need to be marked as complete to complete</a:t>
            </a:r>
            <a:r>
              <a:rPr lang="en-US" dirty="0">
                <a:solidFill>
                  <a:schemeClr val="tx1">
                    <a:lumMod val="75000"/>
                    <a:lumOff val="25000"/>
                  </a:schemeClr>
                </a:solidFill>
                <a:latin typeface="Arial" panose="020B0604020202020204" pitchFamily="34" charset="0"/>
                <a:ea typeface="Calibri" panose="020F0502020204030204" pitchFamily="34" charset="0"/>
                <a:cs typeface="Arial" panose="020B0604020202020204" pitchFamily="34" charset="0"/>
              </a:rPr>
              <a:t> the entire Energy and Water narrative. </a:t>
            </a:r>
            <a:endParaRPr lang="en-US" dirty="0">
              <a:solidFill>
                <a:schemeClr val="tx1">
                  <a:lumMod val="75000"/>
                  <a:lumOff val="25000"/>
                </a:schemeClr>
              </a:solidFill>
              <a:effectLst/>
              <a:latin typeface="Arial" panose="020B0604020202020204" pitchFamily="34" charset="0"/>
              <a:ea typeface="Calibri" panose="020F0502020204030204" pitchFamily="34" charset="0"/>
              <a:cs typeface="Arial" panose="020B0604020202020204" pitchFamily="34" charset="0"/>
            </a:endParaRPr>
          </a:p>
          <a:p>
            <a:pPr marL="0" marR="0">
              <a:lnSpc>
                <a:spcPct val="107000"/>
              </a:lnSpc>
              <a:spcAft>
                <a:spcPts val="800"/>
              </a:spcAft>
              <a:buNone/>
            </a:pPr>
            <a:r>
              <a:rPr lang="en-US" dirty="0">
                <a:latin typeface="Arial" panose="020B0604020202020204" pitchFamily="34" charset="0"/>
                <a:ea typeface="Calibri" panose="020F0502020204030204" pitchFamily="34" charset="0"/>
                <a:cs typeface="Arial" panose="020B0604020202020204" pitchFamily="34" charset="0"/>
              </a:rPr>
              <a:t>	</a:t>
            </a: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3" name="Picture 2" descr="Graphical user interface, application, chat or text message&#10;&#10;AI-generated content may be incorrect.">
            <a:extLst>
              <a:ext uri="{FF2B5EF4-FFF2-40B4-BE49-F238E27FC236}">
                <a16:creationId xmlns:a16="http://schemas.microsoft.com/office/drawing/2014/main" id="{58226A06-14A0-E78F-49D5-B3A8EF4D14AB}"/>
              </a:ext>
            </a:extLst>
          </p:cNvPr>
          <p:cNvPicPr>
            <a:picLocks noChangeAspect="1"/>
          </p:cNvPicPr>
          <p:nvPr/>
        </p:nvPicPr>
        <p:blipFill>
          <a:blip r:embed="rId2"/>
          <a:stretch>
            <a:fillRect/>
          </a:stretch>
        </p:blipFill>
        <p:spPr>
          <a:xfrm>
            <a:off x="2508774" y="3721449"/>
            <a:ext cx="7496355" cy="1552931"/>
          </a:xfrm>
          <a:prstGeom prst="rect">
            <a:avLst/>
          </a:prstGeom>
        </p:spPr>
      </p:pic>
      <p:pic>
        <p:nvPicPr>
          <p:cNvPr id="6" name="Picture 5" descr="Graphical user interface, application, website&#10;&#10;AI-generated content may be incorrect.">
            <a:extLst>
              <a:ext uri="{FF2B5EF4-FFF2-40B4-BE49-F238E27FC236}">
                <a16:creationId xmlns:a16="http://schemas.microsoft.com/office/drawing/2014/main" id="{CC504EA0-2F06-FAA8-E62A-5AC7E162AC20}"/>
              </a:ext>
            </a:extLst>
          </p:cNvPr>
          <p:cNvPicPr>
            <a:picLocks noChangeAspect="1"/>
          </p:cNvPicPr>
          <p:nvPr/>
        </p:nvPicPr>
        <p:blipFill rotWithShape="1">
          <a:blip r:embed="rId3"/>
          <a:srcRect l="55459" t="39739" r="-1"/>
          <a:stretch/>
        </p:blipFill>
        <p:spPr>
          <a:xfrm>
            <a:off x="6705600" y="4940242"/>
            <a:ext cx="2977626" cy="1263277"/>
          </a:xfrm>
          <a:prstGeom prst="rect">
            <a:avLst/>
          </a:prstGeom>
          <a:ln w="28575">
            <a:solidFill>
              <a:srgbClr val="FF0000"/>
            </a:solidFill>
          </a:ln>
        </p:spPr>
      </p:pic>
    </p:spTree>
    <p:extLst>
      <p:ext uri="{BB962C8B-B14F-4D97-AF65-F5344CB8AC3E}">
        <p14:creationId xmlns:p14="http://schemas.microsoft.com/office/powerpoint/2010/main" val="18024934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CF9E52-62F5-CF77-B822-BB39C801F3C1}"/>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9C4FEB7-046A-7F5A-DB41-E4AA9897EFAC}"/>
              </a:ext>
            </a:extLst>
          </p:cNvPr>
          <p:cNvSpPr>
            <a:spLocks noGrp="1"/>
          </p:cNvSpPr>
          <p:nvPr>
            <p:ph sz="half" idx="1"/>
          </p:nvPr>
        </p:nvSpPr>
        <p:spPr>
          <a:xfrm>
            <a:off x="429404" y="1600200"/>
            <a:ext cx="11102675" cy="4754563"/>
          </a:xfrm>
        </p:spPr>
        <p:txBody>
          <a:bodyPr/>
          <a:lstStyle/>
          <a:p>
            <a:pPr marL="0" indent="0" algn="l" rtl="0" fontAlgn="base">
              <a:lnSpc>
                <a:spcPts val="1275"/>
              </a:lnSpc>
              <a:buNone/>
            </a:pPr>
            <a:r>
              <a:rPr lang="en-US" sz="1800" b="0" i="0">
                <a:solidFill>
                  <a:srgbClr val="000000"/>
                </a:solidFill>
                <a:effectLst/>
                <a:latin typeface="Arial" panose="020B0604020202020204" pitchFamily="34" charset="0"/>
              </a:rPr>
              <a:t> </a:t>
            </a:r>
            <a:endParaRPr lang="en-US" b="0" i="0">
              <a:solidFill>
                <a:srgbClr val="000000"/>
              </a:solidFill>
              <a:effectLst/>
              <a:latin typeface="Segoe UI" panose="020B0502040204020203" pitchFamily="34" charset="0"/>
            </a:endParaRPr>
          </a:p>
          <a:p>
            <a:endParaRPr lang="en-US"/>
          </a:p>
        </p:txBody>
      </p:sp>
      <p:sp>
        <p:nvSpPr>
          <p:cNvPr id="4" name="Title 3">
            <a:extLst>
              <a:ext uri="{FF2B5EF4-FFF2-40B4-BE49-F238E27FC236}">
                <a16:creationId xmlns:a16="http://schemas.microsoft.com/office/drawing/2014/main" id="{7A650147-E3A0-0F33-16BA-A1858EB54133}"/>
              </a:ext>
            </a:extLst>
          </p:cNvPr>
          <p:cNvSpPr>
            <a:spLocks noGrp="1"/>
          </p:cNvSpPr>
          <p:nvPr>
            <p:ph type="title"/>
          </p:nvPr>
        </p:nvSpPr>
        <p:spPr>
          <a:xfrm>
            <a:off x="406400" y="288892"/>
            <a:ext cx="11379200" cy="685800"/>
          </a:xfrm>
        </p:spPr>
        <p:txBody>
          <a:bodyPr/>
          <a:lstStyle/>
          <a:p>
            <a:r>
              <a:rPr lang="en-US"/>
              <a:t>Supporting Resources </a:t>
            </a:r>
          </a:p>
        </p:txBody>
      </p:sp>
      <p:sp>
        <p:nvSpPr>
          <p:cNvPr id="11" name="TextBox 10">
            <a:extLst>
              <a:ext uri="{FF2B5EF4-FFF2-40B4-BE49-F238E27FC236}">
                <a16:creationId xmlns:a16="http://schemas.microsoft.com/office/drawing/2014/main" id="{B8C2D29D-BFF0-AC37-D3FF-EE01B1F49982}"/>
              </a:ext>
            </a:extLst>
          </p:cNvPr>
          <p:cNvSpPr txBox="1"/>
          <p:nvPr/>
        </p:nvSpPr>
        <p:spPr>
          <a:xfrm>
            <a:off x="406399" y="1295400"/>
            <a:ext cx="10795001" cy="3143746"/>
          </a:xfrm>
          <a:prstGeom prst="rect">
            <a:avLst/>
          </a:prstGeom>
          <a:noFill/>
        </p:spPr>
        <p:txBody>
          <a:bodyPr wrap="square">
            <a:spAutoFit/>
          </a:bodyPr>
          <a:lstStyle/>
          <a:p>
            <a:pPr marL="285750" indent="-285750">
              <a:buClr>
                <a:schemeClr val="accent1"/>
              </a:buClr>
              <a:buFont typeface="Arial" panose="020B0604020202020204" pitchFamily="34" charset="0"/>
              <a:buChar char="•"/>
            </a:pPr>
            <a:r>
              <a:rPr lang="en-US" sz="1800">
                <a:solidFill>
                  <a:schemeClr val="tx1">
                    <a:lumMod val="75000"/>
                    <a:lumOff val="25000"/>
                  </a:schemeClr>
                </a:solidFill>
              </a:rPr>
              <a:t>Users are encouraged to browse the </a:t>
            </a:r>
            <a:r>
              <a:rPr lang="en-US" sz="1800" i="1">
                <a:solidFill>
                  <a:schemeClr val="tx1">
                    <a:lumMod val="75000"/>
                    <a:lumOff val="25000"/>
                  </a:schemeClr>
                </a:solidFill>
              </a:rPr>
              <a:t>Supporting Resources </a:t>
            </a:r>
            <a:r>
              <a:rPr lang="en-US" sz="1800">
                <a:solidFill>
                  <a:schemeClr val="tx1">
                    <a:lumMod val="75000"/>
                    <a:lumOff val="25000"/>
                  </a:schemeClr>
                </a:solidFill>
              </a:rPr>
              <a:t>Dashboard</a:t>
            </a:r>
            <a:r>
              <a:rPr lang="en-US" sz="1800" i="1">
                <a:solidFill>
                  <a:schemeClr val="tx1">
                    <a:lumMod val="75000"/>
                    <a:lumOff val="25000"/>
                  </a:schemeClr>
                </a:solidFill>
              </a:rPr>
              <a:t> </a:t>
            </a:r>
            <a:r>
              <a:rPr lang="en-US" sz="1800">
                <a:solidFill>
                  <a:schemeClr val="tx1">
                    <a:lumMod val="75000"/>
                    <a:lumOff val="25000"/>
                  </a:schemeClr>
                </a:solidFill>
              </a:rPr>
              <a:t>section to assist with reporting. </a:t>
            </a:r>
          </a:p>
          <a:p>
            <a:pPr marL="742950" lvl="1" indent="-285750">
              <a:buClr>
                <a:schemeClr val="accent1"/>
              </a:buClr>
              <a:buSzPct val="75000"/>
              <a:buFont typeface="Courier New" panose="02070309020205020404" pitchFamily="49" charset="0"/>
              <a:buChar char="o"/>
            </a:pPr>
            <a:r>
              <a:rPr lang="en-US">
                <a:solidFill>
                  <a:schemeClr val="tx1">
                    <a:lumMod val="75000"/>
                    <a:lumOff val="25000"/>
                  </a:schemeClr>
                </a:solidFill>
              </a:rPr>
              <a:t>The </a:t>
            </a:r>
            <a:r>
              <a:rPr lang="en-US" i="1">
                <a:solidFill>
                  <a:schemeClr val="tx1">
                    <a:lumMod val="75000"/>
                    <a:lumOff val="25000"/>
                  </a:schemeClr>
                </a:solidFill>
              </a:rPr>
              <a:t>Reporting Files </a:t>
            </a:r>
            <a:r>
              <a:rPr lang="en-US">
                <a:solidFill>
                  <a:schemeClr val="tx1">
                    <a:lumMod val="75000"/>
                    <a:lumOff val="25000"/>
                  </a:schemeClr>
                </a:solidFill>
              </a:rPr>
              <a:t>section includes:</a:t>
            </a:r>
          </a:p>
          <a:p>
            <a:pPr marL="1200150" lvl="2" indent="-285750">
              <a:buClr>
                <a:schemeClr val="accent1"/>
              </a:buClr>
              <a:buSzPct val="75000"/>
              <a:buFont typeface="Courier New" panose="02070309020205020404" pitchFamily="49" charset="0"/>
              <a:buChar char="o"/>
            </a:pPr>
            <a:r>
              <a:rPr lang="en-US">
                <a:solidFill>
                  <a:schemeClr val="tx1">
                    <a:lumMod val="75000"/>
                    <a:lumOff val="25000"/>
                  </a:schemeClr>
                </a:solidFill>
              </a:rPr>
              <a:t>Biobased and Sustainable Acquisition Contracts Workbooks</a:t>
            </a:r>
          </a:p>
          <a:p>
            <a:pPr marL="1200150" lvl="2" indent="-285750">
              <a:buClr>
                <a:schemeClr val="accent1"/>
              </a:buClr>
              <a:buSzPct val="75000"/>
              <a:buFont typeface="Courier New" panose="02070309020205020404" pitchFamily="49" charset="0"/>
              <a:buChar char="o"/>
            </a:pPr>
            <a:r>
              <a:rPr lang="en-US">
                <a:solidFill>
                  <a:schemeClr val="tx1">
                    <a:lumMod val="75000"/>
                    <a:lumOff val="25000"/>
                  </a:schemeClr>
                </a:solidFill>
              </a:rPr>
              <a:t>A Requirements Matrix, Reporting Requirements Crosswalk, and Energy and Water Goals Table to assist in understanding goals and requirements. </a:t>
            </a:r>
          </a:p>
          <a:p>
            <a:pPr marL="742950" lvl="1" indent="-285750">
              <a:buClr>
                <a:schemeClr val="accent1"/>
              </a:buClr>
              <a:buFont typeface="Arial" panose="020B0604020202020204" pitchFamily="34" charset="0"/>
              <a:buChar char="•"/>
            </a:pPr>
            <a:r>
              <a:rPr lang="en-US">
                <a:solidFill>
                  <a:schemeClr val="tx1">
                    <a:lumMod val="75000"/>
                    <a:lumOff val="25000"/>
                  </a:schemeClr>
                </a:solidFill>
              </a:rPr>
              <a:t>The Training Files section includes:</a:t>
            </a:r>
          </a:p>
          <a:p>
            <a:pPr marL="1200150" lvl="2" indent="-285750">
              <a:buClr>
                <a:schemeClr val="accent1"/>
              </a:buClr>
              <a:buSzPct val="75000"/>
              <a:buFont typeface="Courier New" panose="02070309020205020404" pitchFamily="49" charset="0"/>
              <a:buChar char="o"/>
            </a:pPr>
            <a:r>
              <a:rPr lang="en-US">
                <a:solidFill>
                  <a:schemeClr val="tx1">
                    <a:lumMod val="75000"/>
                    <a:lumOff val="25000"/>
                  </a:schemeClr>
                </a:solidFill>
              </a:rPr>
              <a:t>Short tutorial videos (e.g., </a:t>
            </a:r>
            <a:r>
              <a:rPr lang="en-US" i="1">
                <a:solidFill>
                  <a:schemeClr val="tx1">
                    <a:lumMod val="75000"/>
                    <a:lumOff val="25000"/>
                  </a:schemeClr>
                </a:solidFill>
              </a:rPr>
              <a:t>Narrative, QA/QC, Change Requests) </a:t>
            </a:r>
            <a:r>
              <a:rPr lang="en-US">
                <a:solidFill>
                  <a:schemeClr val="tx1">
                    <a:lumMod val="75000"/>
                    <a:lumOff val="25000"/>
                  </a:schemeClr>
                </a:solidFill>
              </a:rPr>
              <a:t>on submitting data and the narrative. </a:t>
            </a:r>
            <a:r>
              <a:rPr lang="en-US" i="1">
                <a:solidFill>
                  <a:schemeClr val="tx1">
                    <a:lumMod val="75000"/>
                    <a:lumOff val="25000"/>
                  </a:schemeClr>
                </a:solidFill>
              </a:rPr>
              <a:t> Please note that some resources such as the Site Sustainability Plan Module have not been updated to reflect narrative name changes and optional reporting categories. </a:t>
            </a:r>
          </a:p>
          <a:p>
            <a:pPr marL="0" marR="0">
              <a:lnSpc>
                <a:spcPct val="107000"/>
              </a:lnSpc>
              <a:spcAft>
                <a:spcPts val="800"/>
              </a:spcAft>
              <a:buNone/>
            </a:pPr>
            <a:r>
              <a:rPr lang="en-US">
                <a:latin typeface="Arial" panose="020B0604020202020204" pitchFamily="34" charset="0"/>
                <a:ea typeface="Calibri" panose="020F0502020204030204" pitchFamily="34" charset="0"/>
                <a:cs typeface="Arial" panose="020B0604020202020204" pitchFamily="34" charset="0"/>
              </a:rPr>
              <a:t>	</a:t>
            </a:r>
            <a:endParaRPr lang="en-US" sz="1800">
              <a:effectLst/>
              <a:latin typeface="Calibri" panose="020F0502020204030204" pitchFamily="34" charset="0"/>
              <a:ea typeface="Calibri" panose="020F050202020403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C2B64C51-F16B-A077-F9D5-DFD4B441F3D7}"/>
              </a:ext>
            </a:extLst>
          </p:cNvPr>
          <p:cNvPicPr>
            <a:picLocks noChangeAspect="1"/>
          </p:cNvPicPr>
          <p:nvPr/>
        </p:nvPicPr>
        <p:blipFill>
          <a:blip r:embed="rId2"/>
          <a:stretch>
            <a:fillRect/>
          </a:stretch>
        </p:blipFill>
        <p:spPr>
          <a:xfrm>
            <a:off x="2430558" y="4191000"/>
            <a:ext cx="6746682" cy="1845414"/>
          </a:xfrm>
          <a:prstGeom prst="rect">
            <a:avLst/>
          </a:prstGeom>
        </p:spPr>
      </p:pic>
    </p:spTree>
    <p:extLst>
      <p:ext uri="{BB962C8B-B14F-4D97-AF65-F5344CB8AC3E}">
        <p14:creationId xmlns:p14="http://schemas.microsoft.com/office/powerpoint/2010/main" val="42717319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7384587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A368D4-018E-3C7A-C730-9E3F801D7C63}"/>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90B41B6-7482-9808-46F0-628A1CD772A2}"/>
              </a:ext>
            </a:extLst>
          </p:cNvPr>
          <p:cNvSpPr>
            <a:spLocks noGrp="1"/>
          </p:cNvSpPr>
          <p:nvPr>
            <p:ph sz="half" idx="1"/>
          </p:nvPr>
        </p:nvSpPr>
        <p:spPr>
          <a:xfrm>
            <a:off x="304800" y="1403231"/>
            <a:ext cx="11480800" cy="4754563"/>
          </a:xfrm>
        </p:spPr>
        <p:txBody>
          <a:bodyPr/>
          <a:lstStyle/>
          <a:p>
            <a:pPr marL="0" indent="0">
              <a:buNone/>
            </a:pPr>
            <a:r>
              <a:rPr lang="en-US" sz="2000" b="1" dirty="0"/>
              <a:t>Question: </a:t>
            </a:r>
            <a:r>
              <a:rPr lang="en-US" sz="2000" dirty="0"/>
              <a:t>If my data has not changed by more than 5%, do I need to write a narrative?</a:t>
            </a:r>
          </a:p>
          <a:p>
            <a:pPr marL="0" indent="0">
              <a:buNone/>
            </a:pPr>
            <a:r>
              <a:rPr lang="en-US" sz="2000" b="1" dirty="0"/>
              <a:t>Answer: </a:t>
            </a:r>
            <a:r>
              <a:rPr lang="en-US" sz="2000" dirty="0"/>
              <a:t>Please write a short note explaining that the data has not fluctuated by 5% or more. This will help reviewers know that the section has been completed.</a:t>
            </a:r>
          </a:p>
          <a:p>
            <a:pPr marL="0" indent="0">
              <a:spcAft>
                <a:spcPts val="0"/>
              </a:spcAft>
              <a:buNone/>
            </a:pPr>
            <a:endParaRPr lang="en-US" sz="2000" b="1" dirty="0"/>
          </a:p>
          <a:p>
            <a:pPr marL="0" indent="0">
              <a:buNone/>
            </a:pPr>
            <a:r>
              <a:rPr lang="en-US" sz="2000" b="1" dirty="0"/>
              <a:t>Question: </a:t>
            </a:r>
            <a:r>
              <a:rPr lang="en-US" sz="2000" dirty="0"/>
              <a:t>For multi-location sites, is the 5% explanation threshold by individual or combined sites (e.g. NNSS or SPR)?</a:t>
            </a:r>
          </a:p>
          <a:p>
            <a:pPr marL="0" indent="0">
              <a:buNone/>
            </a:pPr>
            <a:r>
              <a:rPr lang="en-US" sz="2000" b="1" dirty="0"/>
              <a:t>Answer: </a:t>
            </a:r>
            <a:r>
              <a:rPr lang="en-US" sz="2000" dirty="0"/>
              <a:t>You can apply the 5% to all sites rather than each individual site. </a:t>
            </a:r>
          </a:p>
          <a:p>
            <a:pPr marL="0" indent="0">
              <a:buNone/>
            </a:pPr>
            <a:endParaRPr lang="en-US" sz="2000" dirty="0"/>
          </a:p>
          <a:p>
            <a:pPr marL="0" indent="0">
              <a:buNone/>
            </a:pPr>
            <a:r>
              <a:rPr lang="en-US" sz="2000" b="1" dirty="0"/>
              <a:t>Question: </a:t>
            </a:r>
            <a:r>
              <a:rPr lang="en-US" sz="2000" dirty="0"/>
              <a:t>When developing my narrative, should I separate my Target Goal Subject and Excluded Buildings?</a:t>
            </a:r>
          </a:p>
          <a:p>
            <a:pPr marL="0" indent="0">
              <a:buNone/>
            </a:pPr>
            <a:r>
              <a:rPr lang="en-US" sz="2000" b="1" dirty="0"/>
              <a:t>Answer: </a:t>
            </a:r>
            <a:r>
              <a:rPr lang="en-US" sz="2000" dirty="0"/>
              <a:t>Yes. Please keep these separate, and provided a narrative for both, if needed.</a:t>
            </a:r>
          </a:p>
          <a:p>
            <a:pPr marL="0" indent="0">
              <a:spcAft>
                <a:spcPts val="0"/>
              </a:spcAft>
              <a:buNone/>
            </a:pPr>
            <a:endParaRPr lang="en-US" sz="2000" dirty="0"/>
          </a:p>
          <a:p>
            <a:pPr marL="0" indent="0">
              <a:buNone/>
            </a:pPr>
            <a:endParaRPr lang="en-US" dirty="0"/>
          </a:p>
        </p:txBody>
      </p:sp>
      <p:sp>
        <p:nvSpPr>
          <p:cNvPr id="4" name="Title 3">
            <a:extLst>
              <a:ext uri="{FF2B5EF4-FFF2-40B4-BE49-F238E27FC236}">
                <a16:creationId xmlns:a16="http://schemas.microsoft.com/office/drawing/2014/main" id="{8CAF4184-DFAD-6A26-3A7F-94A8F7F7012A}"/>
              </a:ext>
            </a:extLst>
          </p:cNvPr>
          <p:cNvSpPr>
            <a:spLocks noGrp="1"/>
          </p:cNvSpPr>
          <p:nvPr>
            <p:ph type="title"/>
          </p:nvPr>
        </p:nvSpPr>
        <p:spPr>
          <a:xfrm>
            <a:off x="406400" y="228600"/>
            <a:ext cx="8705513" cy="685800"/>
          </a:xfrm>
        </p:spPr>
        <p:txBody>
          <a:bodyPr/>
          <a:lstStyle/>
          <a:p>
            <a:r>
              <a:rPr lang="en-US"/>
              <a:t>Narrative Questions</a:t>
            </a:r>
          </a:p>
        </p:txBody>
      </p:sp>
    </p:spTree>
    <p:extLst>
      <p:ext uri="{BB962C8B-B14F-4D97-AF65-F5344CB8AC3E}">
        <p14:creationId xmlns:p14="http://schemas.microsoft.com/office/powerpoint/2010/main" val="14027679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B8AAABE-7BA1-B202-68F6-D8DF70BE64E0}"/>
              </a:ext>
            </a:extLst>
          </p:cNvPr>
          <p:cNvSpPr>
            <a:spLocks noGrp="1"/>
          </p:cNvSpPr>
          <p:nvPr>
            <p:ph sz="half" idx="1"/>
          </p:nvPr>
        </p:nvSpPr>
        <p:spPr>
          <a:xfrm>
            <a:off x="304800" y="1403231"/>
            <a:ext cx="11480800" cy="4754563"/>
          </a:xfrm>
        </p:spPr>
        <p:txBody>
          <a:bodyPr/>
          <a:lstStyle/>
          <a:p>
            <a:pPr marL="0" indent="0">
              <a:buNone/>
            </a:pPr>
            <a:r>
              <a:rPr lang="en-US" sz="2000" b="1" dirty="0"/>
              <a:t>Question: </a:t>
            </a:r>
            <a:r>
              <a:rPr lang="en-US" sz="2000" dirty="0"/>
              <a:t>Do we need to address flags in the Dashboard? What is the flagging threshold?</a:t>
            </a:r>
          </a:p>
          <a:p>
            <a:pPr marL="0" indent="0">
              <a:buNone/>
            </a:pPr>
            <a:r>
              <a:rPr lang="en-US" sz="2000" b="1" dirty="0"/>
              <a:t>Answer: </a:t>
            </a:r>
            <a:r>
              <a:rPr lang="en-US" sz="2000" dirty="0"/>
              <a:t>Yes, please address flags. The Dashboard flags data that has± 10% change from the previous year. The Dashboard flagging capacity helps users’ address possible errors in data.</a:t>
            </a:r>
          </a:p>
          <a:p>
            <a:pPr marL="0" indent="0">
              <a:buNone/>
            </a:pPr>
            <a:r>
              <a:rPr lang="en-US" sz="2000" dirty="0"/>
              <a:t> </a:t>
            </a:r>
          </a:p>
          <a:p>
            <a:pPr marL="0" indent="0">
              <a:buNone/>
            </a:pPr>
            <a:r>
              <a:rPr lang="en-US" sz="2000" b="1" dirty="0"/>
              <a:t>Question: </a:t>
            </a:r>
            <a:r>
              <a:rPr lang="en-US" sz="2000" dirty="0"/>
              <a:t>What is the rational of justifying fluctuations that ± 5% in the narrative?</a:t>
            </a:r>
          </a:p>
          <a:p>
            <a:pPr marL="0" indent="0">
              <a:buNone/>
            </a:pPr>
            <a:r>
              <a:rPr lang="en-US" sz="2000" b="1" dirty="0"/>
              <a:t>Answer: </a:t>
            </a:r>
            <a:r>
              <a:rPr lang="en-US" sz="2000" dirty="0"/>
              <a:t>The narrative instructions mimic FEMP’s Annual Energy Report narrative and will be used to help DOE understand factors driving Departmental data changes.</a:t>
            </a:r>
          </a:p>
          <a:p>
            <a:pPr marL="0" indent="0">
              <a:buNone/>
            </a:pPr>
            <a:endParaRPr lang="en-US" dirty="0"/>
          </a:p>
        </p:txBody>
      </p:sp>
      <p:sp>
        <p:nvSpPr>
          <p:cNvPr id="4" name="Title 3">
            <a:extLst>
              <a:ext uri="{FF2B5EF4-FFF2-40B4-BE49-F238E27FC236}">
                <a16:creationId xmlns:a16="http://schemas.microsoft.com/office/drawing/2014/main" id="{6D1D2CD9-469D-633A-BDBB-889CC879DDA0}"/>
              </a:ext>
            </a:extLst>
          </p:cNvPr>
          <p:cNvSpPr>
            <a:spLocks noGrp="1"/>
          </p:cNvSpPr>
          <p:nvPr>
            <p:ph type="title"/>
          </p:nvPr>
        </p:nvSpPr>
        <p:spPr>
          <a:xfrm>
            <a:off x="406400" y="228600"/>
            <a:ext cx="8705513" cy="685800"/>
          </a:xfrm>
        </p:spPr>
        <p:txBody>
          <a:bodyPr/>
          <a:lstStyle/>
          <a:p>
            <a:r>
              <a:rPr lang="en-US"/>
              <a:t>Narrative Questions</a:t>
            </a:r>
          </a:p>
        </p:txBody>
      </p:sp>
    </p:spTree>
    <p:extLst>
      <p:ext uri="{BB962C8B-B14F-4D97-AF65-F5344CB8AC3E}">
        <p14:creationId xmlns:p14="http://schemas.microsoft.com/office/powerpoint/2010/main" val="18891670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D0C2E05-83A3-7D34-4700-AC04047A0572}"/>
              </a:ext>
            </a:extLst>
          </p:cNvPr>
          <p:cNvSpPr>
            <a:spLocks noGrp="1"/>
          </p:cNvSpPr>
          <p:nvPr>
            <p:ph sz="half" idx="12"/>
          </p:nvPr>
        </p:nvSpPr>
        <p:spPr>
          <a:xfrm>
            <a:off x="533400" y="1371601"/>
            <a:ext cx="11282392" cy="8534399"/>
          </a:xfrm>
        </p:spPr>
        <p:txBody>
          <a:bodyPr lIns="0" tIns="0" rIns="0" bIns="0" anchor="t"/>
          <a:lstStyle/>
          <a:p>
            <a:pPr marL="0" indent="0">
              <a:buNone/>
            </a:pPr>
            <a:r>
              <a:rPr lang="en-US" sz="2200" b="1" dirty="0"/>
              <a:t>Question: </a:t>
            </a:r>
            <a:r>
              <a:rPr lang="en-US" sz="2200" dirty="0"/>
              <a:t>What are the requirements for Sustainable Buildings?</a:t>
            </a:r>
          </a:p>
          <a:p>
            <a:pPr marL="0" indent="0">
              <a:buNone/>
            </a:pPr>
            <a:r>
              <a:rPr lang="en-US" sz="2200" b="1" dirty="0">
                <a:ea typeface="ヒラギノ角ゴ Pro W3"/>
              </a:rPr>
              <a:t>Answer: </a:t>
            </a:r>
            <a:r>
              <a:rPr lang="en-US" sz="2200" dirty="0"/>
              <a:t>DOE O 413.3C no longer includes the previous 25,000 GSF High Performance Sustainable Buildings (HPSB)/Guiding Principles requirement. DOE O 430.1C requires sites to report sustainable building status through FIMS. Although DOE O 430.1C references 5,000 GSF, the Order is intended to align with current FIMS and Federal Real Property Portfolio guidance, which has a reporting threshold of 25,000 GSF. </a:t>
            </a:r>
          </a:p>
          <a:p>
            <a:pPr marL="0" indent="0">
              <a:buNone/>
            </a:pPr>
            <a:r>
              <a:rPr lang="en-US" sz="2200" dirty="0"/>
              <a:t>HPSB data reported in the Dashboard should match FIMS. If discrepancies are identified, sites should work with the Dashboard Administrator to resolve them.</a:t>
            </a:r>
          </a:p>
        </p:txBody>
      </p:sp>
      <p:sp>
        <p:nvSpPr>
          <p:cNvPr id="4" name="Title 3">
            <a:extLst>
              <a:ext uri="{FF2B5EF4-FFF2-40B4-BE49-F238E27FC236}">
                <a16:creationId xmlns:a16="http://schemas.microsoft.com/office/drawing/2014/main" id="{5D7283C8-0B07-B02A-7526-803119820286}"/>
              </a:ext>
            </a:extLst>
          </p:cNvPr>
          <p:cNvSpPr>
            <a:spLocks noGrp="1"/>
          </p:cNvSpPr>
          <p:nvPr>
            <p:ph type="title"/>
          </p:nvPr>
        </p:nvSpPr>
        <p:spPr/>
        <p:txBody>
          <a:bodyPr/>
          <a:lstStyle/>
          <a:p>
            <a:r>
              <a:rPr lang="en-US"/>
              <a:t>Reporting FAQs: Sustainable Buildings</a:t>
            </a:r>
          </a:p>
        </p:txBody>
      </p:sp>
    </p:spTree>
    <p:extLst>
      <p:ext uri="{BB962C8B-B14F-4D97-AF65-F5344CB8AC3E}">
        <p14:creationId xmlns:p14="http://schemas.microsoft.com/office/powerpoint/2010/main" val="18130760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186643A-F0E7-B3C4-4477-004C80FFE270}"/>
              </a:ext>
            </a:extLst>
          </p:cNvPr>
          <p:cNvSpPr>
            <a:spLocks noGrp="1"/>
          </p:cNvSpPr>
          <p:nvPr>
            <p:ph sz="half" idx="1"/>
          </p:nvPr>
        </p:nvSpPr>
        <p:spPr>
          <a:xfrm>
            <a:off x="586390" y="1358463"/>
            <a:ext cx="11019219" cy="4754563"/>
          </a:xfrm>
        </p:spPr>
        <p:txBody>
          <a:bodyPr lIns="0" tIns="0" rIns="0" bIns="0" anchor="t"/>
          <a:lstStyle/>
          <a:p>
            <a:pPr marL="0" indent="0">
              <a:buNone/>
            </a:pPr>
            <a:r>
              <a:rPr lang="en-US" sz="2200" b="1" dirty="0">
                <a:ea typeface="Calibri"/>
                <a:cs typeface="Calibri"/>
              </a:rPr>
              <a:t>Question: </a:t>
            </a:r>
            <a:r>
              <a:rPr lang="en-US" sz="2200" dirty="0">
                <a:ea typeface="Calibri"/>
                <a:cs typeface="Calibri"/>
              </a:rPr>
              <a:t>What is the difference between goal subject/excluded buildings and covered/non-covered buildings?</a:t>
            </a:r>
          </a:p>
          <a:p>
            <a:pPr marL="0" indent="0">
              <a:buNone/>
            </a:pPr>
            <a:r>
              <a:rPr lang="en-US" sz="2200" b="1" dirty="0">
                <a:ea typeface="Calibri"/>
                <a:cs typeface="Calibri"/>
              </a:rPr>
              <a:t>Answer: </a:t>
            </a:r>
            <a:r>
              <a:rPr lang="en-US" sz="2200">
                <a:ea typeface="Calibri"/>
                <a:cs typeface="Calibri"/>
              </a:rPr>
              <a:t>Goal Subject and Excluded buildings pertain to energy efficiency goals</a:t>
            </a:r>
            <a:r>
              <a:rPr lang="en-US" sz="2200">
                <a:highlight>
                  <a:srgbClr val="FFFFFF"/>
                </a:highlight>
                <a:ea typeface="Calibri"/>
                <a:cs typeface="Calibri"/>
              </a:rPr>
              <a:t>. FEMP </a:t>
            </a:r>
            <a:r>
              <a:rPr lang="en-US" sz="2200" dirty="0">
                <a:highlight>
                  <a:srgbClr val="FFFFFF"/>
                </a:highlight>
                <a:ea typeface="Calibri"/>
                <a:cs typeface="Calibri"/>
              </a:rPr>
              <a:t>exclusion guidance lists reasons when a building can be excluded (e.g., High Energy Mission Specific Facilities (HEMSF)). Energy from excluded buildings is excluded from Departmental energy reduction goals. </a:t>
            </a:r>
          </a:p>
          <a:p>
            <a:pPr marL="0" indent="0">
              <a:buNone/>
            </a:pPr>
            <a:r>
              <a:rPr lang="en-US" sz="2200" dirty="0">
                <a:highlight>
                  <a:srgbClr val="FFFFFF"/>
                </a:highlight>
                <a:ea typeface="Calibri"/>
                <a:cs typeface="Calibri"/>
              </a:rPr>
              <a:t>Covered and Non-Covered buildings pertain to EISA §432 reporting. Sites designate facilities that consume 75% of the site's total energy as covered and conduct audits on these facilities. Non‑covered buildings are the remaining 25% of buildings. These buildings are not required to be audited under EISA §432. If a building is excluded from energy reduction goals, it does </a:t>
            </a:r>
            <a:r>
              <a:rPr lang="en-US" sz="2200" b="1" u="sng" dirty="0">
                <a:highlight>
                  <a:srgbClr val="FFFFFF"/>
                </a:highlight>
                <a:ea typeface="Calibri"/>
                <a:cs typeface="Calibri"/>
              </a:rPr>
              <a:t>not</a:t>
            </a:r>
            <a:r>
              <a:rPr lang="en-US" sz="2200" dirty="0">
                <a:highlight>
                  <a:srgbClr val="FFFFFF"/>
                </a:highlight>
                <a:ea typeface="Calibri"/>
                <a:cs typeface="Calibri"/>
              </a:rPr>
              <a:t> mean that it is a non-covered building. Many times, HEMSFs are EISA covered buildings, since these buildings are needed to get the site to a status of 75% covered. </a:t>
            </a:r>
          </a:p>
          <a:p>
            <a:pPr marL="287020" indent="-287020"/>
            <a:endParaRPr lang="en-US" sz="2000">
              <a:solidFill>
                <a:schemeClr val="tx1"/>
              </a:solidFill>
              <a:highlight>
                <a:srgbClr val="FFFFFF"/>
              </a:highlight>
              <a:latin typeface="Calibri"/>
              <a:ea typeface="Calibri"/>
              <a:cs typeface="Calibri"/>
            </a:endParaRPr>
          </a:p>
          <a:p>
            <a:pPr marL="0" indent="0">
              <a:buNone/>
            </a:pPr>
            <a:endParaRPr lang="en-US" sz="1400">
              <a:solidFill>
                <a:srgbClr val="21409A"/>
              </a:solidFill>
              <a:highlight>
                <a:srgbClr val="FFFFFF"/>
              </a:highlight>
              <a:latin typeface="Figtree"/>
              <a:cs typeface="Arial"/>
            </a:endParaRPr>
          </a:p>
          <a:p>
            <a:pPr marL="0" indent="0">
              <a:buNone/>
            </a:pPr>
            <a:endParaRPr lang="en-US">
              <a:latin typeface="Arial"/>
              <a:cs typeface="Arial"/>
            </a:endParaRPr>
          </a:p>
        </p:txBody>
      </p:sp>
      <p:sp>
        <p:nvSpPr>
          <p:cNvPr id="4" name="Title 3">
            <a:extLst>
              <a:ext uri="{FF2B5EF4-FFF2-40B4-BE49-F238E27FC236}">
                <a16:creationId xmlns:a16="http://schemas.microsoft.com/office/drawing/2014/main" id="{E5E8CBF8-A739-1348-3A74-592CEC8934FB}"/>
              </a:ext>
            </a:extLst>
          </p:cNvPr>
          <p:cNvSpPr>
            <a:spLocks noGrp="1"/>
          </p:cNvSpPr>
          <p:nvPr>
            <p:ph type="title"/>
          </p:nvPr>
        </p:nvSpPr>
        <p:spPr>
          <a:xfrm>
            <a:off x="406400" y="378378"/>
            <a:ext cx="10566400" cy="685800"/>
          </a:xfrm>
        </p:spPr>
        <p:txBody>
          <a:bodyPr/>
          <a:lstStyle/>
          <a:p>
            <a:r>
              <a:rPr lang="en-US"/>
              <a:t>Reporting FAQs: Excluded vs Non-Covered Buildings</a:t>
            </a:r>
          </a:p>
        </p:txBody>
      </p:sp>
    </p:spTree>
    <p:extLst>
      <p:ext uri="{BB962C8B-B14F-4D97-AF65-F5344CB8AC3E}">
        <p14:creationId xmlns:p14="http://schemas.microsoft.com/office/powerpoint/2010/main" val="22212754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06466B-F3AF-A3D3-5064-7998699A4368}"/>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6BCA250-57F3-246D-B991-63005DB86256}"/>
              </a:ext>
            </a:extLst>
          </p:cNvPr>
          <p:cNvSpPr>
            <a:spLocks noGrp="1"/>
          </p:cNvSpPr>
          <p:nvPr>
            <p:ph sz="half" idx="1"/>
          </p:nvPr>
        </p:nvSpPr>
        <p:spPr>
          <a:xfrm>
            <a:off x="406401" y="1371601"/>
            <a:ext cx="11404600" cy="4754563"/>
          </a:xfrm>
        </p:spPr>
        <p:txBody>
          <a:bodyPr lIns="0" tIns="0" rIns="0" bIns="0" anchor="t"/>
          <a:lstStyle/>
          <a:p>
            <a:pPr marL="0" indent="0">
              <a:buNone/>
            </a:pPr>
            <a:r>
              <a:rPr lang="en-US" sz="2200" b="1" dirty="0">
                <a:highlight>
                  <a:srgbClr val="FFFFFF"/>
                </a:highlight>
                <a:latin typeface="Arial"/>
                <a:ea typeface="Calibri"/>
                <a:cs typeface="Arial"/>
              </a:rPr>
              <a:t>Question: </a:t>
            </a:r>
            <a:r>
              <a:rPr lang="en-US" sz="2200" dirty="0">
                <a:highlight>
                  <a:srgbClr val="FFFFFF"/>
                </a:highlight>
                <a:latin typeface="Arial"/>
                <a:ea typeface="Calibri"/>
                <a:cs typeface="Arial"/>
              </a:rPr>
              <a:t>How is Energy Use Intensity (EUI) Calculated?</a:t>
            </a:r>
            <a:endParaRPr lang="en-US" sz="2200" dirty="0">
              <a:latin typeface="Arial"/>
              <a:ea typeface="Calibri"/>
              <a:cs typeface="Arial"/>
            </a:endParaRPr>
          </a:p>
          <a:p>
            <a:pPr marL="0" indent="0">
              <a:buNone/>
            </a:pPr>
            <a:r>
              <a:rPr lang="en-US" sz="2200" b="1" dirty="0">
                <a:highlight>
                  <a:srgbClr val="FFFFFF"/>
                </a:highlight>
                <a:latin typeface="Arial"/>
                <a:ea typeface="Calibri"/>
                <a:cs typeface="Arial"/>
              </a:rPr>
              <a:t>Answer: </a:t>
            </a:r>
            <a:r>
              <a:rPr lang="en-US" sz="2200" dirty="0">
                <a:highlight>
                  <a:srgbClr val="FFFFFF"/>
                </a:highlight>
                <a:latin typeface="Arial"/>
                <a:ea typeface="Calibri"/>
                <a:cs typeface="Arial"/>
              </a:rPr>
              <a:t>EUI = Total </a:t>
            </a:r>
            <a:r>
              <a:rPr lang="en-US" sz="2200">
                <a:highlight>
                  <a:srgbClr val="FFFFFF"/>
                </a:highlight>
                <a:latin typeface="Arial"/>
                <a:ea typeface="Calibri"/>
                <a:cs typeface="Arial"/>
              </a:rPr>
              <a:t>Goal Subject Energy </a:t>
            </a:r>
            <a:r>
              <a:rPr lang="en-US" sz="2200" dirty="0">
                <a:highlight>
                  <a:srgbClr val="FFFFFF"/>
                </a:highlight>
                <a:latin typeface="Arial"/>
                <a:ea typeface="Calibri"/>
                <a:cs typeface="Arial"/>
              </a:rPr>
              <a:t>Use (from the Energy module + Purchased Green Energy) ÷ Total Site Goal Subject </a:t>
            </a:r>
            <a:r>
              <a:rPr lang="en-US" sz="2200" dirty="0" err="1">
                <a:highlight>
                  <a:srgbClr val="FFFFFF"/>
                </a:highlight>
                <a:latin typeface="Arial"/>
                <a:ea typeface="Calibri"/>
                <a:cs typeface="Arial"/>
              </a:rPr>
              <a:t>Sqft</a:t>
            </a:r>
            <a:endParaRPr lang="en-US" sz="2200" dirty="0">
              <a:highlight>
                <a:srgbClr val="FFFFFF"/>
              </a:highlight>
              <a:latin typeface="Arial"/>
              <a:ea typeface="Calibri"/>
              <a:cs typeface="Arial"/>
            </a:endParaRPr>
          </a:p>
          <a:p>
            <a:pPr marL="0" indent="0">
              <a:buNone/>
            </a:pPr>
            <a:endParaRPr lang="en-US" sz="2200" dirty="0">
              <a:latin typeface="Arial"/>
              <a:ea typeface="Calibri"/>
              <a:cs typeface="Arial"/>
            </a:endParaRPr>
          </a:p>
          <a:p>
            <a:pPr marL="0" indent="0">
              <a:buNone/>
            </a:pPr>
            <a:r>
              <a:rPr lang="en-US" sz="2200" b="1" dirty="0">
                <a:highlight>
                  <a:srgbClr val="FFFFFF"/>
                </a:highlight>
                <a:latin typeface="Arial"/>
                <a:ea typeface="Calibri"/>
                <a:cs typeface="Arial"/>
              </a:rPr>
              <a:t>Question: </a:t>
            </a:r>
            <a:r>
              <a:rPr lang="en-US" sz="2200" dirty="0">
                <a:highlight>
                  <a:srgbClr val="FFFFFF"/>
                </a:highlight>
                <a:latin typeface="Arial"/>
                <a:ea typeface="Calibri"/>
                <a:cs typeface="Arial"/>
              </a:rPr>
              <a:t>How is Water Use Intensity (WUI) Calculated? </a:t>
            </a:r>
            <a:endParaRPr lang="en-US" sz="2200" dirty="0">
              <a:latin typeface="Arial"/>
              <a:ea typeface="Calibri"/>
              <a:cs typeface="Arial"/>
            </a:endParaRPr>
          </a:p>
          <a:p>
            <a:pPr marL="0" indent="0">
              <a:buNone/>
            </a:pPr>
            <a:r>
              <a:rPr lang="en-US" sz="2200" b="1" dirty="0">
                <a:highlight>
                  <a:srgbClr val="FFFFFF"/>
                </a:highlight>
                <a:latin typeface="Arial"/>
                <a:ea typeface="Calibri"/>
                <a:cs typeface="Arial"/>
              </a:rPr>
              <a:t>Answer: </a:t>
            </a:r>
            <a:r>
              <a:rPr lang="en-US" sz="2200" dirty="0">
                <a:highlight>
                  <a:srgbClr val="FFFFFF"/>
                </a:highlight>
                <a:latin typeface="Arial"/>
                <a:ea typeface="Calibri"/>
                <a:cs typeface="Arial"/>
              </a:rPr>
              <a:t>WUI = Annual Potable Water Use ÷ Total GSF – Non Water Consuming </a:t>
            </a:r>
            <a:r>
              <a:rPr lang="en-US" sz="2200" dirty="0" err="1">
                <a:highlight>
                  <a:srgbClr val="FFFFFF"/>
                </a:highlight>
                <a:latin typeface="Arial"/>
                <a:ea typeface="Calibri"/>
                <a:cs typeface="Arial"/>
              </a:rPr>
              <a:t>SqFt</a:t>
            </a:r>
            <a:r>
              <a:rPr lang="en-US" sz="2200" dirty="0">
                <a:highlight>
                  <a:srgbClr val="FFFFFF"/>
                </a:highlight>
                <a:latin typeface="Arial"/>
                <a:ea typeface="Calibri"/>
                <a:cs typeface="Arial"/>
              </a:rPr>
              <a:t>. </a:t>
            </a:r>
            <a:endParaRPr lang="en-US" sz="2200" strike="sngStrike" dirty="0">
              <a:highlight>
                <a:srgbClr val="FFFFFF"/>
              </a:highlight>
              <a:latin typeface="Arial"/>
              <a:ea typeface="Calibri"/>
              <a:cs typeface="Arial"/>
            </a:endParaRPr>
          </a:p>
          <a:p>
            <a:pPr marL="287020" indent="-287020"/>
            <a:endParaRPr lang="en-US" sz="2000" dirty="0">
              <a:solidFill>
                <a:schemeClr val="tx1"/>
              </a:solidFill>
              <a:highlight>
                <a:srgbClr val="FFFFFF"/>
              </a:highlight>
              <a:latin typeface="Arial"/>
              <a:ea typeface="Calibri"/>
              <a:cs typeface="Arial"/>
            </a:endParaRPr>
          </a:p>
          <a:p>
            <a:pPr marL="0" indent="0">
              <a:buNone/>
            </a:pPr>
            <a:endParaRPr lang="en-US" sz="1400" dirty="0">
              <a:solidFill>
                <a:srgbClr val="21409A"/>
              </a:solidFill>
              <a:highlight>
                <a:srgbClr val="FFFFFF"/>
              </a:highlight>
              <a:latin typeface="Figtree"/>
              <a:cs typeface="Arial"/>
            </a:endParaRPr>
          </a:p>
          <a:p>
            <a:pPr marL="287020" indent="-287020"/>
            <a:endParaRPr lang="en-US" dirty="0">
              <a:latin typeface="Arial"/>
              <a:cs typeface="Arial"/>
            </a:endParaRPr>
          </a:p>
        </p:txBody>
      </p:sp>
      <p:sp>
        <p:nvSpPr>
          <p:cNvPr id="4" name="Title 3">
            <a:extLst>
              <a:ext uri="{FF2B5EF4-FFF2-40B4-BE49-F238E27FC236}">
                <a16:creationId xmlns:a16="http://schemas.microsoft.com/office/drawing/2014/main" id="{73EF51E2-3987-331E-BE02-104222E522D9}"/>
              </a:ext>
            </a:extLst>
          </p:cNvPr>
          <p:cNvSpPr>
            <a:spLocks noGrp="1"/>
          </p:cNvSpPr>
          <p:nvPr>
            <p:ph type="title"/>
          </p:nvPr>
        </p:nvSpPr>
        <p:spPr/>
        <p:txBody>
          <a:bodyPr/>
          <a:lstStyle/>
          <a:p>
            <a:r>
              <a:rPr lang="en-US"/>
              <a:t>FAQs: EUI and WUI</a:t>
            </a:r>
          </a:p>
        </p:txBody>
      </p:sp>
    </p:spTree>
    <p:extLst>
      <p:ext uri="{BB962C8B-B14F-4D97-AF65-F5344CB8AC3E}">
        <p14:creationId xmlns:p14="http://schemas.microsoft.com/office/powerpoint/2010/main" val="33370228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F967804-47F8-8306-A1BB-BF8EE56B7EB0}"/>
              </a:ext>
            </a:extLst>
          </p:cNvPr>
          <p:cNvSpPr>
            <a:spLocks noGrp="1"/>
          </p:cNvSpPr>
          <p:nvPr>
            <p:ph sz="half" idx="1"/>
          </p:nvPr>
        </p:nvSpPr>
        <p:spPr>
          <a:xfrm>
            <a:off x="406400" y="1371601"/>
            <a:ext cx="11383433" cy="4754563"/>
          </a:xfrm>
        </p:spPr>
        <p:txBody>
          <a:bodyPr lIns="0" tIns="0" rIns="0" bIns="0" anchor="t"/>
          <a:lstStyle/>
          <a:p>
            <a:pPr marL="0" indent="0">
              <a:buNone/>
            </a:pPr>
            <a:r>
              <a:rPr lang="en-US" sz="2000" b="1" dirty="0">
                <a:ea typeface="+mn-lt"/>
                <a:cs typeface="+mn-lt"/>
              </a:rPr>
              <a:t>Question:</a:t>
            </a:r>
            <a:r>
              <a:rPr lang="en-US" sz="2000" dirty="0">
                <a:ea typeface="+mn-lt"/>
                <a:cs typeface="+mn-lt"/>
              </a:rPr>
              <a:t> When and how do I use the Sustainable Acquisition Contracts Workbook?</a:t>
            </a:r>
            <a:endParaRPr lang="en-US" sz="2000"/>
          </a:p>
          <a:p>
            <a:pPr marL="0" indent="0">
              <a:buNone/>
            </a:pPr>
            <a:r>
              <a:rPr lang="en-US" sz="2000" b="1" dirty="0">
                <a:ea typeface="+mn-lt"/>
                <a:cs typeface="+mn-lt"/>
              </a:rPr>
              <a:t>Answer:</a:t>
            </a:r>
            <a:r>
              <a:rPr lang="en-US" sz="2000" dirty="0">
                <a:ea typeface="+mn-lt"/>
                <a:cs typeface="+mn-lt"/>
              </a:rPr>
              <a:t> For FY26 reporting, the workbook is optional, but sites are welcome to complete and submit the workbook. All service and construction contract actions that cannot be reported in the Federal Procurement Data System (FPDS) should be reported in the Sustainable Acquisition Contracts Workbook.  Do not submit twice. Please work with your site's Contracting Officer to ensure FPDS is not already being utilized. </a:t>
            </a:r>
            <a:endParaRPr lang="en-US" sz="2000" dirty="0">
              <a:cs typeface="Arial"/>
            </a:endParaRPr>
          </a:p>
          <a:p>
            <a:pPr marL="0" indent="0">
              <a:buNone/>
            </a:pPr>
            <a:r>
              <a:rPr lang="en-US" sz="1800" b="1" dirty="0">
                <a:ea typeface="+mn-lt"/>
                <a:cs typeface="+mn-lt"/>
              </a:rPr>
              <a:t>Question: </a:t>
            </a:r>
            <a:r>
              <a:rPr lang="en-US" sz="1800" dirty="0">
                <a:ea typeface="+mn-lt"/>
                <a:cs typeface="+mn-lt"/>
              </a:rPr>
              <a:t>When do I use the Biobased Product Purchases Workbook?</a:t>
            </a:r>
            <a:endParaRPr lang="en-US" sz="1800"/>
          </a:p>
          <a:p>
            <a:pPr marL="0" indent="0">
              <a:buNone/>
            </a:pPr>
            <a:r>
              <a:rPr lang="en-US" sz="1800" b="1" dirty="0">
                <a:ea typeface="+mn-lt"/>
                <a:cs typeface="+mn-lt"/>
              </a:rPr>
              <a:t>Answer: </a:t>
            </a:r>
            <a:r>
              <a:rPr lang="en-US" sz="1800" dirty="0">
                <a:ea typeface="+mn-lt"/>
                <a:cs typeface="+mn-lt"/>
              </a:rPr>
              <a:t>For FY26 reporting, the workbook is optional, but sites are welcome to complete and submit the workbook if your site is unable to submit the data in sam.gov.</a:t>
            </a:r>
            <a:r>
              <a:rPr lang="en-US" sz="1800" b="1" dirty="0">
                <a:ea typeface="+mn-lt"/>
                <a:cs typeface="+mn-lt"/>
              </a:rPr>
              <a:t> </a:t>
            </a:r>
            <a:r>
              <a:rPr lang="en-US" sz="1800" dirty="0">
                <a:ea typeface="+mn-lt"/>
                <a:cs typeface="+mn-lt"/>
              </a:rPr>
              <a:t> Please work with your site's Contracting Officer to ensure the data is not being submitted in sam.gov. </a:t>
            </a:r>
            <a:endParaRPr lang="en-US" sz="1800" dirty="0">
              <a:cs typeface="+mn-lt"/>
            </a:endParaRPr>
          </a:p>
          <a:p>
            <a:pPr marL="0" indent="0">
              <a:buNone/>
            </a:pPr>
            <a:endParaRPr lang="en-US" sz="1800" dirty="0">
              <a:ea typeface="+mn-lt"/>
              <a:cs typeface="+mn-lt"/>
            </a:endParaRPr>
          </a:p>
          <a:p>
            <a:pPr marL="0" indent="0">
              <a:buNone/>
            </a:pPr>
            <a:r>
              <a:rPr lang="en-US" sz="1800" dirty="0">
                <a:ea typeface="+mn-lt"/>
                <a:cs typeface="+mn-lt"/>
              </a:rPr>
              <a:t>If you have any product-related questions, please reach out to Shab Fardanesh in EHSS-ENV at </a:t>
            </a:r>
            <a:r>
              <a:rPr lang="en-US" sz="1800" dirty="0">
                <a:ea typeface="+mn-lt"/>
                <a:cs typeface="+mn-lt"/>
                <a:hlinkClick r:id="rId2"/>
              </a:rPr>
              <a:t>shabnam.fardanesh@hq.doe.gov</a:t>
            </a:r>
            <a:endParaRPr lang="en-US" sz="2000" dirty="0">
              <a:cs typeface="Arial"/>
            </a:endParaRPr>
          </a:p>
          <a:p>
            <a:pPr marL="287020" indent="-287020"/>
            <a:endParaRPr lang="en-US" dirty="0"/>
          </a:p>
        </p:txBody>
      </p:sp>
      <p:sp>
        <p:nvSpPr>
          <p:cNvPr id="4" name="Title 3">
            <a:extLst>
              <a:ext uri="{FF2B5EF4-FFF2-40B4-BE49-F238E27FC236}">
                <a16:creationId xmlns:a16="http://schemas.microsoft.com/office/drawing/2014/main" id="{5DB7D599-C2C7-5733-1F0F-65FD599A0333}"/>
              </a:ext>
            </a:extLst>
          </p:cNvPr>
          <p:cNvSpPr>
            <a:spLocks noGrp="1"/>
          </p:cNvSpPr>
          <p:nvPr>
            <p:ph type="title"/>
          </p:nvPr>
        </p:nvSpPr>
        <p:spPr>
          <a:xfrm>
            <a:off x="406400" y="378378"/>
            <a:ext cx="11383096" cy="685800"/>
          </a:xfrm>
        </p:spPr>
        <p:txBody>
          <a:bodyPr lIns="0" tIns="0" rIns="0" bIns="0" anchor="t"/>
          <a:lstStyle/>
          <a:p>
            <a:r>
              <a:rPr lang="en-US" dirty="0">
                <a:ea typeface="ヒラギノ角ゴ Pro W3"/>
              </a:rPr>
              <a:t>FAQ: Sustainable Acquisition and Biobased Products </a:t>
            </a:r>
            <a:endParaRPr lang="en-US" dirty="0"/>
          </a:p>
        </p:txBody>
      </p:sp>
    </p:spTree>
    <p:extLst>
      <p:ext uri="{BB962C8B-B14F-4D97-AF65-F5344CB8AC3E}">
        <p14:creationId xmlns:p14="http://schemas.microsoft.com/office/powerpoint/2010/main" val="8082820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9AE094-E526-2451-80D3-A90710BFE392}"/>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2D0BF9D-50DD-6E0A-ABE8-94A791841178}"/>
              </a:ext>
            </a:extLst>
          </p:cNvPr>
          <p:cNvSpPr>
            <a:spLocks noGrp="1"/>
          </p:cNvSpPr>
          <p:nvPr>
            <p:ph sz="half" idx="1"/>
          </p:nvPr>
        </p:nvSpPr>
        <p:spPr>
          <a:xfrm>
            <a:off x="406400" y="1371601"/>
            <a:ext cx="11633200" cy="4754563"/>
          </a:xfrm>
        </p:spPr>
        <p:txBody>
          <a:bodyPr lIns="0" tIns="0" rIns="0" bIns="0" anchor="t"/>
          <a:lstStyle/>
          <a:p>
            <a:pPr marL="0" indent="0">
              <a:buNone/>
            </a:pPr>
            <a:r>
              <a:rPr lang="en-US" sz="2000" b="1" dirty="0">
                <a:ea typeface="ヒラギノ角ゴ Pro W3"/>
              </a:rPr>
              <a:t>Question: </a:t>
            </a:r>
            <a:r>
              <a:rPr lang="en-US" sz="2000">
                <a:ea typeface="ヒラギノ角ゴ Pro W3"/>
              </a:rPr>
              <a:t>Are there any requirements for RECs if we buy RECs to cover the 7.5% renewable </a:t>
            </a:r>
            <a:r>
              <a:rPr lang="en-US" sz="2000" dirty="0">
                <a:ea typeface="ヒラギノ角ゴ Pro W3"/>
              </a:rPr>
              <a:t>requirements</a:t>
            </a:r>
            <a:r>
              <a:rPr lang="en-US" sz="2000" i="1" dirty="0">
                <a:ea typeface="+mn-lt"/>
                <a:cs typeface="+mn-lt"/>
              </a:rPr>
              <a:t>?</a:t>
            </a:r>
            <a:endParaRPr lang="en-US" sz="2000" i="1" dirty="0">
              <a:cs typeface="Arial"/>
            </a:endParaRPr>
          </a:p>
          <a:p>
            <a:pPr marL="0" lvl="0" indent="0">
              <a:spcAft>
                <a:spcPts val="0"/>
              </a:spcAft>
              <a:buNone/>
            </a:pPr>
            <a:r>
              <a:rPr lang="en-US" sz="2000" b="1" dirty="0">
                <a:ea typeface="ヒラギノ角ゴ Pro W3"/>
              </a:rPr>
              <a:t>Answer: </a:t>
            </a:r>
            <a:r>
              <a:rPr lang="en-US" sz="2000" dirty="0">
                <a:ea typeface="ヒラギノ角ゴ Pro W3"/>
              </a:rPr>
              <a:t>The requirements are as follows:</a:t>
            </a:r>
          </a:p>
          <a:p>
            <a:pPr marL="287020" indent="-287020">
              <a:spcAft>
                <a:spcPts val="0"/>
              </a:spcAft>
            </a:pPr>
            <a:r>
              <a:rPr lang="en-US" sz="2000" dirty="0">
                <a:ea typeface="ヒラギノ角ゴ Pro W3"/>
              </a:rPr>
              <a:t>The generator must meet the definition of renewable in statute </a:t>
            </a:r>
            <a:r>
              <a:rPr lang="en-US" sz="2000" dirty="0">
                <a:ea typeface="ヒラギノ角ゴ Pro W3"/>
                <a:hlinkClick r:id="rId2"/>
              </a:rPr>
              <a:t>42 U.S.C.§15852</a:t>
            </a:r>
            <a:r>
              <a:rPr lang="en-US" sz="2000" dirty="0">
                <a:ea typeface="ヒラギノ角ゴ Pro W3"/>
              </a:rPr>
              <a:t>. </a:t>
            </a:r>
          </a:p>
          <a:p>
            <a:pPr marL="287020" indent="-287020">
              <a:spcAft>
                <a:spcPts val="0"/>
              </a:spcAft>
            </a:pPr>
            <a:r>
              <a:rPr lang="en-US" sz="2000" dirty="0">
                <a:ea typeface="ヒラギノ角ゴ Pro W3"/>
              </a:rPr>
              <a:t>RECs must be generated by facilities placed in service within 15 years prior to the start of the reporting fiscal year. </a:t>
            </a:r>
          </a:p>
          <a:p>
            <a:pPr marL="287020" indent="-287020">
              <a:spcAft>
                <a:spcPts val="0"/>
              </a:spcAft>
            </a:pPr>
            <a:r>
              <a:rPr lang="en-US" sz="2000" dirty="0">
                <a:ea typeface="ヒラギノ角ゴ Pro W3"/>
              </a:rPr>
              <a:t>RECs must be produced six months prior to the beginning of the fiscal year through three months after the end of the fiscal year. For RECs to count in FY 2026 reporting, they must have been produced between April 1, 2025, and Jan. 1, 2027. </a:t>
            </a:r>
          </a:p>
          <a:p>
            <a:pPr marL="287020" indent="-287020">
              <a:spcAft>
                <a:spcPts val="0"/>
              </a:spcAft>
            </a:pPr>
            <a:r>
              <a:rPr lang="en-US" sz="2000" dirty="0">
                <a:ea typeface="ヒラギノ角ゴ Pro W3"/>
              </a:rPr>
              <a:t>The provider should send attestation documentation with the type of generation, generator’s ZIP code and placed in service date, generation date, etc.</a:t>
            </a:r>
          </a:p>
          <a:p>
            <a:pPr marL="287020" indent="-287020">
              <a:spcAft>
                <a:spcPts val="0"/>
              </a:spcAft>
            </a:pPr>
            <a:r>
              <a:rPr lang="en-US" sz="2000" dirty="0">
                <a:ea typeface="ヒラギノ角ゴ Pro W3"/>
              </a:rPr>
              <a:t>Third-party certification (e.g., Green-e) is recommended as a best practice to ensure that the RECs are not being double counted. </a:t>
            </a:r>
          </a:p>
          <a:p>
            <a:pPr lvl="0"/>
            <a:endParaRPr lang="en-US" sz="2000"/>
          </a:p>
          <a:p>
            <a:pPr marL="0" indent="0">
              <a:buNone/>
            </a:pPr>
            <a:endParaRPr lang="en-US" sz="2000">
              <a:ea typeface="+mn-lt"/>
              <a:cs typeface="+mn-lt"/>
            </a:endParaRPr>
          </a:p>
        </p:txBody>
      </p:sp>
      <p:sp>
        <p:nvSpPr>
          <p:cNvPr id="4" name="Title 3">
            <a:extLst>
              <a:ext uri="{FF2B5EF4-FFF2-40B4-BE49-F238E27FC236}">
                <a16:creationId xmlns:a16="http://schemas.microsoft.com/office/drawing/2014/main" id="{5506C3F5-9051-FFC0-59C8-6DFE878DF0DE}"/>
              </a:ext>
            </a:extLst>
          </p:cNvPr>
          <p:cNvSpPr>
            <a:spLocks noGrp="1"/>
          </p:cNvSpPr>
          <p:nvPr>
            <p:ph type="title"/>
          </p:nvPr>
        </p:nvSpPr>
        <p:spPr/>
        <p:txBody>
          <a:bodyPr lIns="0" tIns="0" rIns="0" bIns="0" anchor="t"/>
          <a:lstStyle/>
          <a:p>
            <a:r>
              <a:rPr lang="en-US" dirty="0">
                <a:ea typeface="ヒラギノ角ゴ Pro W3"/>
              </a:rPr>
              <a:t>FAQ: Renewable Energy Requirements </a:t>
            </a:r>
            <a:endParaRPr lang="en-US" dirty="0"/>
          </a:p>
        </p:txBody>
      </p:sp>
    </p:spTree>
    <p:extLst>
      <p:ext uri="{BB962C8B-B14F-4D97-AF65-F5344CB8AC3E}">
        <p14:creationId xmlns:p14="http://schemas.microsoft.com/office/powerpoint/2010/main" val="3387162303"/>
      </p:ext>
    </p:extLst>
  </p:cSld>
  <p:clrMapOvr>
    <a:masterClrMapping/>
  </p:clrMapOvr>
</p:sld>
</file>

<file path=ppt/theme/theme1.xml><?xml version="1.0" encoding="utf-8"?>
<a:theme xmlns:a="http://schemas.openxmlformats.org/drawingml/2006/main" name="DOE Theme Colors">
  <a:themeElements>
    <a:clrScheme name="EITS Color Scheme">
      <a:dk1>
        <a:sysClr val="windowText" lastClr="000000"/>
      </a:dk1>
      <a:lt1>
        <a:sysClr val="window" lastClr="FFFFFF"/>
      </a:lt1>
      <a:dk2>
        <a:srgbClr val="121A1D"/>
      </a:dk2>
      <a:lt2>
        <a:srgbClr val="D2DBE0"/>
      </a:lt2>
      <a:accent1>
        <a:srgbClr val="003066"/>
      </a:accent1>
      <a:accent2>
        <a:srgbClr val="FFC416"/>
      </a:accent2>
      <a:accent3>
        <a:srgbClr val="004424"/>
      </a:accent3>
      <a:accent4>
        <a:srgbClr val="005496"/>
      </a:accent4>
      <a:accent5>
        <a:srgbClr val="90C853"/>
      </a:accent5>
      <a:accent6>
        <a:srgbClr val="466373"/>
      </a:accent6>
      <a:hlink>
        <a:srgbClr val="003279"/>
      </a:hlink>
      <a:folHlink>
        <a:srgbClr val="004BBA"/>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9CD7D92D6B15C847BFBBE3B9DB81F81E" ma:contentTypeVersion="14" ma:contentTypeDescription="Create a new document." ma:contentTypeScope="" ma:versionID="3ee77c8594dbdeed7454f98f0ecc8b48">
  <xsd:schema xmlns:xsd="http://www.w3.org/2001/XMLSchema" xmlns:xs="http://www.w3.org/2001/XMLSchema" xmlns:p="http://schemas.microsoft.com/office/2006/metadata/properties" xmlns:ns2="81a54fee-6ae1-48c7-9121-5932676aaef4" xmlns:ns3="d367486a-bb99-4cb5-8f1d-95d80a630e38" targetNamespace="http://schemas.microsoft.com/office/2006/metadata/properties" ma:root="true" ma:fieldsID="e8de2b3cc29389eb4fb21b009cabc7ea" ns2:_="" ns3:_="">
    <xsd:import namespace="81a54fee-6ae1-48c7-9121-5932676aaef4"/>
    <xsd:import namespace="d367486a-bb99-4cb5-8f1d-95d80a630e38"/>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ObjectDetectorVersions" minOccurs="0"/>
                <xsd:element ref="ns2:MediaServiceGenerationTime" minOccurs="0"/>
                <xsd:element ref="ns2:MediaServiceEventHashCode" minOccurs="0"/>
                <xsd:element ref="ns2:MediaServiceDateTaken" minOccurs="0"/>
                <xsd:element ref="ns2:MediaServiceLocation" minOccurs="0"/>
                <xsd:element ref="ns2:MediaServiceSearchProperties"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1a54fee-6ae1-48c7-9121-5932676aaef4"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Image Tags" ma:readOnly="false" ma:fieldId="{5cf76f15-5ced-4ddc-b409-7134ff3c332f}" ma:taxonomyMulti="true" ma:sspId="b2713d88-7b81-403c-aa6e-dc05d10d172f"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Location" ma:index="17" nillable="true" ma:displayName="Location" ma:indexed="true" ma:internalName="MediaServiceLocation" ma:readOnly="true">
      <xsd:simpleType>
        <xsd:restriction base="dms:Text"/>
      </xsd:simpleType>
    </xsd:element>
    <xsd:element name="MediaServiceSearchProperties" ma:index="18" nillable="true" ma:displayName="MediaServiceSearchProperties" ma:hidden="true" ma:internalName="MediaServiceSearchProperties" ma:readOnly="true">
      <xsd:simpleType>
        <xsd:restriction base="dms:Note"/>
      </xsd:simpleType>
    </xsd:element>
    <xsd:element name="MediaServiceOCR" ma:index="19" nillable="true" ma:displayName="Extracted Text" ma:internalName="MediaServiceOCR"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d367486a-bb99-4cb5-8f1d-95d80a630e38"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a376f81e-b16e-48f2-9bea-6fe9d7af5cf0}" ma:internalName="TaxCatchAll" ma:showField="CatchAllData" ma:web="d367486a-bb99-4cb5-8f1d-95d80a630e3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documentManagement>
    <lcf76f155ced4ddcb4097134ff3c332f xmlns="81a54fee-6ae1-48c7-9121-5932676aaef4">
      <Terms xmlns="http://schemas.microsoft.com/office/infopath/2007/PartnerControls"/>
    </lcf76f155ced4ddcb4097134ff3c332f>
    <TaxCatchAll xmlns="d367486a-bb99-4cb5-8f1d-95d80a630e38" xsi:nil="true"/>
  </documentManagement>
</p:properties>
</file>

<file path=customXml/itemProps1.xml><?xml version="1.0" encoding="utf-8"?>
<ds:datastoreItem xmlns:ds="http://schemas.openxmlformats.org/officeDocument/2006/customXml" ds:itemID="{234DC236-E05B-4765-B448-1E669F9B2695}">
  <ds:schemaRefs>
    <ds:schemaRef ds:uri="http://schemas.microsoft.com/sharepoint/v3/contenttype/forms"/>
  </ds:schemaRefs>
</ds:datastoreItem>
</file>

<file path=customXml/itemProps2.xml><?xml version="1.0" encoding="utf-8"?>
<ds:datastoreItem xmlns:ds="http://schemas.openxmlformats.org/officeDocument/2006/customXml" ds:itemID="{68EA7691-1413-4BD6-9DC9-95515EEBF2A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1a54fee-6ae1-48c7-9121-5932676aaef4"/>
    <ds:schemaRef ds:uri="d367486a-bb99-4cb5-8f1d-95d80a630e3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044BF56-C799-47DE-B097-42D0AC3F8454}">
  <ds:schemaRefs>
    <ds:schemaRef ds:uri="http://purl.org/dc/dcmitype/"/>
    <ds:schemaRef ds:uri="81a54fee-6ae1-48c7-9121-5932676aaef4"/>
    <ds:schemaRef ds:uri="http://schemas.microsoft.com/office/2006/metadata/properties"/>
    <ds:schemaRef ds:uri="http://purl.org/dc/elements/1.1/"/>
    <ds:schemaRef ds:uri="http://purl.org/dc/terms/"/>
    <ds:schemaRef ds:uri="http://schemas.microsoft.com/office/2006/documentManagement/types"/>
    <ds:schemaRef ds:uri="d367486a-bb99-4cb5-8f1d-95d80a630e38"/>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0</TotalTime>
  <Words>2382</Words>
  <Application>Microsoft Office PowerPoint</Application>
  <PresentationFormat>Widescreen</PresentationFormat>
  <Paragraphs>190</Paragraphs>
  <Slides>26</Slides>
  <Notes>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26</vt:i4>
      </vt:variant>
    </vt:vector>
  </HeadingPairs>
  <TitlesOfParts>
    <vt:vector size="36" baseType="lpstr">
      <vt:lpstr>Aptos</vt:lpstr>
      <vt:lpstr>Arial</vt:lpstr>
      <vt:lpstr>Calibri</vt:lpstr>
      <vt:lpstr>Courier New</vt:lpstr>
      <vt:lpstr>Figtree</vt:lpstr>
      <vt:lpstr>Segoe UI</vt:lpstr>
      <vt:lpstr>STIX Two Text</vt:lpstr>
      <vt:lpstr>Wingdings</vt:lpstr>
      <vt:lpstr>ヒラギノ角ゴ Pro W3</vt:lpstr>
      <vt:lpstr>DOE Theme Colors</vt:lpstr>
      <vt:lpstr>Annual Sustainability Reporting Kick-Off</vt:lpstr>
      <vt:lpstr>Annual Reporting</vt:lpstr>
      <vt:lpstr>Key FY27 Reporting Dates</vt:lpstr>
      <vt:lpstr>November 2026 Reporting Deadlines</vt:lpstr>
      <vt:lpstr>March 2027 Reporting Deadlines</vt:lpstr>
      <vt:lpstr>Data Entry – Optional Categories </vt:lpstr>
      <vt:lpstr>Data Entry - Functions</vt:lpstr>
      <vt:lpstr>Data Entry- Templates</vt:lpstr>
      <vt:lpstr>Data Entry – Save &amp; Complete</vt:lpstr>
      <vt:lpstr>Quality Assurance (1 of 2)</vt:lpstr>
      <vt:lpstr>Quality Assurance (2 of 2)</vt:lpstr>
      <vt:lpstr>Completion Status Page</vt:lpstr>
      <vt:lpstr>FY 2027 Energy &amp; Water Narrative Instructions</vt:lpstr>
      <vt:lpstr>Energy &amp; Water Narrative Overview</vt:lpstr>
      <vt:lpstr>Narrative Functions</vt:lpstr>
      <vt:lpstr>Optional Energy and Water Narrative Sections</vt:lpstr>
      <vt:lpstr>Completing the Narrative </vt:lpstr>
      <vt:lpstr>Supporting Resources </vt:lpstr>
      <vt:lpstr>PowerPoint Presentation</vt:lpstr>
      <vt:lpstr>Narrative Questions</vt:lpstr>
      <vt:lpstr>Narrative Questions</vt:lpstr>
      <vt:lpstr>Reporting FAQs: Sustainable Buildings</vt:lpstr>
      <vt:lpstr>Reporting FAQs: Excluded vs Non-Covered Buildings</vt:lpstr>
      <vt:lpstr>FAQs: EUI and WUI</vt:lpstr>
      <vt:lpstr>FAQ: Sustainable Acquisition and Biobased Products </vt:lpstr>
      <vt:lpstr>FAQ: Renewable Energy Requirements </vt:lpstr>
    </vt:vector>
  </TitlesOfParts>
  <Company>Booz Allen Hamilton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Tai, Jenny [USA]</dc:creator>
  <cp:lastModifiedBy>Silver, Jade</cp:lastModifiedBy>
  <cp:revision>155</cp:revision>
  <cp:lastPrinted>2018-02-05T23:05:47Z</cp:lastPrinted>
  <dcterms:created xsi:type="dcterms:W3CDTF">2013-06-03T19:45:25Z</dcterms:created>
  <dcterms:modified xsi:type="dcterms:W3CDTF">2026-09-22T21:23:50Z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0x0101009CD7D92D6B15C847BFBBE3B9DB81F81E</vt:lpwstr>
  </property>
  <property fmtid="{D5CDD505-2E9C-101B-9397-08002B2CF9AE}" pid="3" name="MediaServiceImageTags">
    <vt:lpwstr/>
  </property>
</Properties>
</file>